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01" r:id="rId1"/>
  </p:sldMasterIdLst>
  <p:notesMasterIdLst>
    <p:notesMasterId r:id="rId21"/>
  </p:notesMasterIdLst>
  <p:sldIdLst>
    <p:sldId id="256" r:id="rId2"/>
    <p:sldId id="258" r:id="rId3"/>
    <p:sldId id="259" r:id="rId4"/>
    <p:sldId id="277" r:id="rId5"/>
    <p:sldId id="260" r:id="rId6"/>
    <p:sldId id="281" r:id="rId7"/>
    <p:sldId id="261" r:id="rId8"/>
    <p:sldId id="265" r:id="rId9"/>
    <p:sldId id="279" r:id="rId10"/>
    <p:sldId id="262" r:id="rId11"/>
    <p:sldId id="283" r:id="rId12"/>
    <p:sldId id="288" r:id="rId13"/>
    <p:sldId id="287" r:id="rId14"/>
    <p:sldId id="284" r:id="rId15"/>
    <p:sldId id="285" r:id="rId16"/>
    <p:sldId id="286" r:id="rId17"/>
    <p:sldId id="274" r:id="rId18"/>
    <p:sldId id="282" r:id="rId19"/>
    <p:sldId id="280" r:id="rId20"/>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1">
                  <a:lumOff val="13543"/>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3790"/>
            </a:srgbClr>
          </a:solidFill>
        </a:fill>
      </a:tcStyle>
    </a:band2H>
    <a:firstCol>
      <a:tcTxStyle b="off" i="off">
        <a:font>
          <a:latin typeface="Helvetica Neue Medium"/>
          <a:ea typeface="Helvetica Neue Medium"/>
          <a:cs typeface="Helvetica Neue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9D00"/>
          </a:solidFill>
        </a:fill>
      </a:tcStyle>
    </a:firstCol>
    <a:lastRow>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Helvetica Neue Medium"/>
          <a:ea typeface="Helvetica Neue Medium"/>
          <a:cs typeface="Helvetica Neue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27002"/>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alpha val="63790"/>
            </a:srgb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E3E5E8"/>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alpha val="63790"/>
            </a:srgbClr>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alpha val="64000"/>
            </a:srgbClr>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262727"/>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42424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706" autoAdjust="0"/>
  </p:normalViewPr>
  <p:slideViewPr>
    <p:cSldViewPr snapToGrid="0">
      <p:cViewPr varScale="1">
        <p:scale>
          <a:sx n="44" d="100"/>
          <a:sy n="44" d="100"/>
        </p:scale>
        <p:origin x="499" y="62"/>
      </p:cViewPr>
      <p:guideLst/>
    </p:cSldViewPr>
  </p:slideViewPr>
  <p:outlineViewPr>
    <p:cViewPr>
      <p:scale>
        <a:sx n="33" d="100"/>
        <a:sy n="33" d="100"/>
      </p:scale>
      <p:origin x="0" y="-488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tif>
</file>

<file path=ppt/media/image4.tif>
</file>

<file path=ppt/media/image5.ti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4745"/>
            <a:ext cx="24384000" cy="13734054"/>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2309910" y="4199466"/>
            <a:ext cx="17651316" cy="5355296"/>
          </a:xfrm>
        </p:spPr>
        <p:txBody>
          <a:bodyPr anchor="b"/>
          <a:lstStyle>
            <a:lvl1pPr>
              <a:defRPr sz="10800"/>
            </a:lvl1pPr>
          </a:lstStyle>
          <a:p>
            <a:r>
              <a:rPr lang="en-US"/>
              <a:t>Click to edit Master title style</a:t>
            </a:r>
            <a:endParaRPr lang="en-US" dirty="0"/>
          </a:p>
        </p:txBody>
      </p:sp>
      <p:sp>
        <p:nvSpPr>
          <p:cNvPr id="3" name="Subtitle 2"/>
          <p:cNvSpPr>
            <a:spLocks noGrp="1"/>
          </p:cNvSpPr>
          <p:nvPr>
            <p:ph type="subTitle" idx="1"/>
          </p:nvPr>
        </p:nvSpPr>
        <p:spPr>
          <a:xfrm>
            <a:off x="2309910" y="9554760"/>
            <a:ext cx="17651316" cy="1722840"/>
          </a:xfrm>
        </p:spPr>
        <p:txBody>
          <a:bodyPr anchor="t"/>
          <a:lstStyle>
            <a:lvl1pPr marL="0" indent="0" algn="l">
              <a:buNone/>
              <a:defRPr cap="all">
                <a:solidFill>
                  <a:schemeClr val="accent1"/>
                </a:solidFill>
              </a:defRPr>
            </a:lvl1pPr>
            <a:lvl2pPr marL="914400" indent="0" algn="ctr">
              <a:buNone/>
              <a:defRPr>
                <a:solidFill>
                  <a:schemeClr val="tx1">
                    <a:tint val="75000"/>
                  </a:schemeClr>
                </a:solidFill>
              </a:defRPr>
            </a:lvl2pPr>
            <a:lvl3pPr marL="1828800" indent="0" algn="ctr">
              <a:buNone/>
              <a:defRPr>
                <a:solidFill>
                  <a:schemeClr val="tx1">
                    <a:tint val="75000"/>
                  </a:schemeClr>
                </a:solidFill>
              </a:defRPr>
            </a:lvl3pPr>
            <a:lvl4pPr marL="2743200" indent="0" algn="ctr">
              <a:buNone/>
              <a:defRPr>
                <a:solidFill>
                  <a:schemeClr val="tx1">
                    <a:tint val="75000"/>
                  </a:schemeClr>
                </a:solidFill>
              </a:defRPr>
            </a:lvl4pPr>
            <a:lvl5pPr marL="3657600" indent="0" algn="ctr">
              <a:buNone/>
              <a:defRPr>
                <a:solidFill>
                  <a:schemeClr val="tx1">
                    <a:tint val="75000"/>
                  </a:schemeClr>
                </a:solidFill>
              </a:defRPr>
            </a:lvl5pPr>
            <a:lvl6pPr marL="4572000" indent="0" algn="ctr">
              <a:buNone/>
              <a:defRPr>
                <a:solidFill>
                  <a:schemeClr val="tx1">
                    <a:tint val="75000"/>
                  </a:schemeClr>
                </a:solidFill>
              </a:defRPr>
            </a:lvl6pPr>
            <a:lvl7pPr marL="5486400" indent="0" algn="ctr">
              <a:buNone/>
              <a:defRPr>
                <a:solidFill>
                  <a:schemeClr val="tx1">
                    <a:tint val="75000"/>
                  </a:schemeClr>
                </a:solidFill>
              </a:defRPr>
            </a:lvl7pPr>
            <a:lvl8pPr marL="6400800" indent="0" algn="ctr">
              <a:buNone/>
              <a:defRPr>
                <a:solidFill>
                  <a:schemeClr val="tx1">
                    <a:tint val="75000"/>
                  </a:schemeClr>
                </a:solidFill>
              </a:defRPr>
            </a:lvl8pPr>
            <a:lvl9pPr marL="7315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20178781" y="3584447"/>
            <a:ext cx="1981198" cy="609598"/>
          </a:xfrm>
        </p:spPr>
        <p:txBody>
          <a:bodyPr anchor="t"/>
          <a:lstStyle>
            <a:lvl1pPr algn="l">
              <a:defRPr b="0" i="0">
                <a:solidFill>
                  <a:schemeClr val="bg1"/>
                </a:solidFill>
              </a:defRPr>
            </a:lvl1p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a:xfrm rot="5400000">
            <a:off x="17919185" y="6453641"/>
            <a:ext cx="7719590" cy="609602"/>
          </a:xfrm>
        </p:spPr>
        <p:txBody>
          <a:bodyPr/>
          <a:lstStyle>
            <a:lvl1pPr>
              <a:defRPr b="0" i="0">
                <a:solidFill>
                  <a:schemeClr val="bg1"/>
                </a:solidFill>
              </a:defRPr>
            </a:lvl1pPr>
          </a:lstStyle>
          <a:p>
            <a:endParaRPr lang="en-US" dirty="0"/>
          </a:p>
        </p:txBody>
      </p:sp>
      <p:sp>
        <p:nvSpPr>
          <p:cNvPr id="10" name="Rectangle 9"/>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20702017" y="585217"/>
            <a:ext cx="1676398" cy="1535374"/>
          </a:xfrm>
        </p:spPr>
        <p:txBody>
          <a:bodyPr/>
          <a:lstStyle>
            <a:lvl1pPr>
              <a:defRPr sz="5600" b="0" i="0">
                <a:latin typeface="+mj-lt"/>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11162802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4745"/>
            <a:ext cx="24384000" cy="13734054"/>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2309913" y="9933348"/>
            <a:ext cx="17651314" cy="1133476"/>
          </a:xfrm>
        </p:spPr>
        <p:txBody>
          <a:bodyPr anchor="b">
            <a:normAutofit/>
          </a:bodyPr>
          <a:lstStyle>
            <a:lvl1pPr algn="l">
              <a:defRPr sz="4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09910" y="1371600"/>
            <a:ext cx="17651316" cy="6858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3200"/>
            </a:lvl1pPr>
            <a:lvl2pPr marL="914400" indent="0">
              <a:buNone/>
              <a:defRPr sz="3200"/>
            </a:lvl2pPr>
            <a:lvl3pPr marL="1828800" indent="0">
              <a:buNone/>
              <a:defRPr sz="3200"/>
            </a:lvl3pPr>
            <a:lvl4pPr marL="2743200" indent="0">
              <a:buNone/>
              <a:defRPr sz="3200"/>
            </a:lvl4pPr>
            <a:lvl5pPr marL="3657600" indent="0">
              <a:buNone/>
              <a:defRPr sz="3200"/>
            </a:lvl5pPr>
            <a:lvl6pPr marL="4572000" indent="0">
              <a:buNone/>
              <a:defRPr sz="3200"/>
            </a:lvl6pPr>
            <a:lvl7pPr marL="5486400" indent="0">
              <a:buNone/>
              <a:defRPr sz="3200"/>
            </a:lvl7pPr>
            <a:lvl8pPr marL="6400800" indent="0">
              <a:buNone/>
              <a:defRPr sz="3200"/>
            </a:lvl8pPr>
            <a:lvl9pPr marL="7315200" indent="0">
              <a:buNone/>
              <a:defRPr sz="3200"/>
            </a:lvl9pPr>
          </a:lstStyle>
          <a:p>
            <a:r>
              <a:rPr lang="en-US"/>
              <a:t>Click icon to add picture</a:t>
            </a:r>
            <a:endParaRPr lang="en-US" dirty="0"/>
          </a:p>
        </p:txBody>
      </p:sp>
      <p:sp>
        <p:nvSpPr>
          <p:cNvPr id="4" name="Text Placeholder 3"/>
          <p:cNvSpPr>
            <a:spLocks noGrp="1"/>
          </p:cNvSpPr>
          <p:nvPr>
            <p:ph type="body" sz="half" idx="2"/>
          </p:nvPr>
        </p:nvSpPr>
        <p:spPr bwMode="gray">
          <a:xfrm>
            <a:off x="2309912" y="11073330"/>
            <a:ext cx="17651312" cy="987424"/>
          </a:xfrm>
        </p:spPr>
        <p:txBody>
          <a:bodyPr>
            <a:normAutofit/>
          </a:bodyPr>
          <a:lstStyle>
            <a:lvl1pPr marL="0" indent="0">
              <a:buNone/>
              <a:defRPr sz="2400">
                <a:solidFill>
                  <a:schemeClr val="accent1"/>
                </a:solidFill>
              </a:defRPr>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3910709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4745"/>
            <a:ext cx="24384000" cy="13734054"/>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2309909" y="2126833"/>
            <a:ext cx="17651318" cy="2759510"/>
          </a:xfrm>
        </p:spPr>
        <p:txBody>
          <a:bodyPr/>
          <a:lstStyle>
            <a:lvl1pPr>
              <a:defRPr sz="8000"/>
            </a:lvl1pPr>
          </a:lstStyle>
          <a:p>
            <a:r>
              <a:rPr lang="en-US"/>
              <a:t>Click to edit Master title style</a:t>
            </a:r>
            <a:endParaRPr lang="en-US" dirty="0"/>
          </a:p>
        </p:txBody>
      </p:sp>
      <p:sp>
        <p:nvSpPr>
          <p:cNvPr id="8" name="Text Placeholder 3"/>
          <p:cNvSpPr>
            <a:spLocks noGrp="1"/>
          </p:cNvSpPr>
          <p:nvPr>
            <p:ph type="body" sz="half" idx="2"/>
          </p:nvPr>
        </p:nvSpPr>
        <p:spPr>
          <a:xfrm>
            <a:off x="2309909" y="7086600"/>
            <a:ext cx="17651318" cy="4953000"/>
          </a:xfrm>
        </p:spPr>
        <p:txBody>
          <a:bodyPr anchor="ctr">
            <a:normAutofit/>
          </a:bodyPr>
          <a:lstStyle>
            <a:lvl1pPr marL="0" indent="0">
              <a:buNone/>
              <a:defRPr sz="36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2097270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4745"/>
            <a:ext cx="24384000" cy="13734054"/>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19438876" y="5263630"/>
            <a:ext cx="1603824" cy="3046988"/>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19200" dirty="0"/>
              <a:t>”</a:t>
            </a:r>
          </a:p>
        </p:txBody>
      </p:sp>
      <p:sp>
        <p:nvSpPr>
          <p:cNvPr id="9" name="TextBox 8"/>
          <p:cNvSpPr txBox="1"/>
          <p:nvPr/>
        </p:nvSpPr>
        <p:spPr>
          <a:xfrm>
            <a:off x="1796590" y="1182186"/>
            <a:ext cx="1603824" cy="3046988"/>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19200" dirty="0"/>
              <a:t>“</a:t>
            </a:r>
          </a:p>
        </p:txBody>
      </p:sp>
      <p:sp>
        <p:nvSpPr>
          <p:cNvPr id="2" name="Title 1"/>
          <p:cNvSpPr>
            <a:spLocks noGrp="1"/>
          </p:cNvSpPr>
          <p:nvPr>
            <p:ph type="title"/>
          </p:nvPr>
        </p:nvSpPr>
        <p:spPr>
          <a:xfrm>
            <a:off x="3163756" y="1961035"/>
            <a:ext cx="16907812" cy="5396498"/>
          </a:xfrm>
        </p:spPr>
        <p:txBody>
          <a:bodyPr/>
          <a:lstStyle>
            <a:lvl1pPr>
              <a:defRPr sz="8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3891890" y="7357532"/>
            <a:ext cx="15451544" cy="684348"/>
          </a:xfrm>
        </p:spPr>
        <p:txBody>
          <a:bodyPr anchor="t">
            <a:normAutofit/>
          </a:bodyPr>
          <a:lstStyle>
            <a:lvl1pPr marL="0" indent="0">
              <a:buNone/>
              <a:defRPr lang="en-US" sz="2800" b="0" i="0" kern="1200" cap="small" dirty="0">
                <a:solidFill>
                  <a:schemeClr val="accent1"/>
                </a:solidFill>
                <a:latin typeface="+mn-lt"/>
                <a:ea typeface="+mn-ea"/>
              </a:defRPr>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10" name="Text Placeholder 3"/>
          <p:cNvSpPr>
            <a:spLocks noGrp="1"/>
          </p:cNvSpPr>
          <p:nvPr>
            <p:ph type="body" sz="half" idx="2"/>
          </p:nvPr>
        </p:nvSpPr>
        <p:spPr>
          <a:xfrm>
            <a:off x="2309909" y="8701314"/>
            <a:ext cx="17651318" cy="3352800"/>
          </a:xfrm>
        </p:spPr>
        <p:txBody>
          <a:bodyPr anchor="ctr">
            <a:normAutofit/>
          </a:bodyPr>
          <a:lstStyle>
            <a:lvl1pPr marL="0" indent="0">
              <a:buNone/>
              <a:defRPr sz="36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0839526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4745"/>
            <a:ext cx="24384000" cy="13734054"/>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2309908" y="4741334"/>
            <a:ext cx="17651320" cy="3645028"/>
          </a:xfrm>
        </p:spPr>
        <p:txBody>
          <a:bodyPr anchor="b"/>
          <a:lstStyle>
            <a:lvl1pPr algn="l">
              <a:defRPr sz="8000" b="0" cap="none"/>
            </a:lvl1pPr>
          </a:lstStyle>
          <a:p>
            <a:r>
              <a:rPr lang="en-US"/>
              <a:t>Click to edit Master title style</a:t>
            </a:r>
            <a:endParaRPr lang="en-US" dirty="0"/>
          </a:p>
        </p:txBody>
      </p:sp>
      <p:sp>
        <p:nvSpPr>
          <p:cNvPr id="3" name="Text Placeholder 2"/>
          <p:cNvSpPr>
            <a:spLocks noGrp="1"/>
          </p:cNvSpPr>
          <p:nvPr>
            <p:ph type="body" idx="1"/>
          </p:nvPr>
        </p:nvSpPr>
        <p:spPr>
          <a:xfrm>
            <a:off x="2309909" y="10066136"/>
            <a:ext cx="17651318" cy="1720800"/>
          </a:xfrm>
        </p:spPr>
        <p:txBody>
          <a:bodyPr anchor="t"/>
          <a:lstStyle>
            <a:lvl1pPr marL="0" indent="0" algn="l">
              <a:buNone/>
              <a:defRPr sz="4000" cap="none">
                <a:solidFill>
                  <a:schemeClr val="accent1"/>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7868688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2309908" y="5234598"/>
            <a:ext cx="6258336" cy="1152524"/>
          </a:xfrm>
        </p:spPr>
        <p:txBody>
          <a:bodyPr anchor="b">
            <a:noAutofit/>
          </a:bodyPr>
          <a:lstStyle>
            <a:lvl1pPr marL="0" indent="0">
              <a:buNone/>
              <a:defRPr sz="4800" b="0">
                <a:solidFill>
                  <a:schemeClr val="accent1"/>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16" name="Text Placeholder 3"/>
          <p:cNvSpPr>
            <a:spLocks noGrp="1"/>
          </p:cNvSpPr>
          <p:nvPr>
            <p:ph type="body" sz="half" idx="15"/>
          </p:nvPr>
        </p:nvSpPr>
        <p:spPr>
          <a:xfrm>
            <a:off x="2309908" y="6387122"/>
            <a:ext cx="6258336" cy="5666992"/>
          </a:xfrm>
        </p:spPr>
        <p:txBody>
          <a:bodyPr anchor="t">
            <a:normAutofit/>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Text Placeholder 4"/>
          <p:cNvSpPr>
            <a:spLocks noGrp="1"/>
          </p:cNvSpPr>
          <p:nvPr>
            <p:ph type="body" sz="quarter" idx="3"/>
          </p:nvPr>
        </p:nvSpPr>
        <p:spPr>
          <a:xfrm>
            <a:off x="9025442" y="5207004"/>
            <a:ext cx="6290760" cy="1152524"/>
          </a:xfrm>
        </p:spPr>
        <p:txBody>
          <a:bodyPr anchor="b">
            <a:noAutofit/>
          </a:bodyPr>
          <a:lstStyle>
            <a:lvl1pPr marL="0" indent="0">
              <a:buNone/>
              <a:defRPr sz="4800" b="0">
                <a:solidFill>
                  <a:schemeClr val="accent1"/>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19" name="Text Placeholder 3"/>
          <p:cNvSpPr>
            <a:spLocks noGrp="1"/>
          </p:cNvSpPr>
          <p:nvPr>
            <p:ph type="body" sz="half" idx="16"/>
          </p:nvPr>
        </p:nvSpPr>
        <p:spPr>
          <a:xfrm>
            <a:off x="9025442" y="6387123"/>
            <a:ext cx="6290760" cy="5666990"/>
          </a:xfrm>
        </p:spPr>
        <p:txBody>
          <a:bodyPr anchor="t">
            <a:normAutofit/>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14" name="Text Placeholder 4"/>
          <p:cNvSpPr>
            <a:spLocks noGrp="1"/>
          </p:cNvSpPr>
          <p:nvPr>
            <p:ph type="body" sz="quarter" idx="13"/>
          </p:nvPr>
        </p:nvSpPr>
        <p:spPr>
          <a:xfrm>
            <a:off x="15773401" y="5234599"/>
            <a:ext cx="6322058" cy="1152522"/>
          </a:xfrm>
        </p:spPr>
        <p:txBody>
          <a:bodyPr anchor="b">
            <a:noAutofit/>
          </a:bodyPr>
          <a:lstStyle>
            <a:lvl1pPr marL="0" indent="0">
              <a:buNone/>
              <a:defRPr sz="4800" b="0">
                <a:solidFill>
                  <a:schemeClr val="accent1"/>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20" name="Text Placeholder 3"/>
          <p:cNvSpPr>
            <a:spLocks noGrp="1"/>
          </p:cNvSpPr>
          <p:nvPr>
            <p:ph type="body" sz="half" idx="17"/>
          </p:nvPr>
        </p:nvSpPr>
        <p:spPr>
          <a:xfrm>
            <a:off x="15773401" y="6387123"/>
            <a:ext cx="6329438" cy="5666986"/>
          </a:xfrm>
        </p:spPr>
        <p:txBody>
          <a:bodyPr anchor="t">
            <a:normAutofit/>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cxnSp>
        <p:nvCxnSpPr>
          <p:cNvPr id="22" name="Straight Connector 21"/>
          <p:cNvCxnSpPr/>
          <p:nvPr/>
        </p:nvCxnSpPr>
        <p:spPr>
          <a:xfrm>
            <a:off x="8807942" y="5139267"/>
            <a:ext cx="0" cy="6984998"/>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15544802" y="5139267"/>
            <a:ext cx="0" cy="6984998"/>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736274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2309905" y="9065690"/>
            <a:ext cx="6100878" cy="1152524"/>
          </a:xfrm>
        </p:spPr>
        <p:txBody>
          <a:bodyPr anchor="b">
            <a:noAutofit/>
          </a:bodyPr>
          <a:lstStyle>
            <a:lvl1pPr marL="0" indent="0">
              <a:buNone/>
              <a:defRPr sz="4800" b="0">
                <a:solidFill>
                  <a:schemeClr val="accent1"/>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29" name="Picture Placeholder 2"/>
          <p:cNvSpPr>
            <a:spLocks noGrp="1" noChangeAspect="1"/>
          </p:cNvSpPr>
          <p:nvPr>
            <p:ph type="pic" idx="15"/>
          </p:nvPr>
        </p:nvSpPr>
        <p:spPr>
          <a:xfrm>
            <a:off x="2669104" y="5207000"/>
            <a:ext cx="5382484" cy="318302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3200"/>
            </a:lvl1pPr>
            <a:lvl2pPr marL="914400" indent="0">
              <a:buNone/>
              <a:defRPr sz="3200"/>
            </a:lvl2pPr>
            <a:lvl3pPr marL="1828800" indent="0">
              <a:buNone/>
              <a:defRPr sz="3200"/>
            </a:lvl3pPr>
            <a:lvl4pPr marL="2743200" indent="0">
              <a:buNone/>
              <a:defRPr sz="3200"/>
            </a:lvl4pPr>
            <a:lvl5pPr marL="3657600" indent="0">
              <a:buNone/>
              <a:defRPr sz="3200"/>
            </a:lvl5pPr>
            <a:lvl6pPr marL="4572000" indent="0">
              <a:buNone/>
              <a:defRPr sz="3200"/>
            </a:lvl6pPr>
            <a:lvl7pPr marL="5486400" indent="0">
              <a:buNone/>
              <a:defRPr sz="3200"/>
            </a:lvl7pPr>
            <a:lvl8pPr marL="6400800" indent="0">
              <a:buNone/>
              <a:defRPr sz="3200"/>
            </a:lvl8pPr>
            <a:lvl9pPr marL="7315200" indent="0">
              <a:buNone/>
              <a:defRPr sz="3200"/>
            </a:lvl9pPr>
          </a:lstStyle>
          <a:p>
            <a:r>
              <a:rPr lang="en-US"/>
              <a:t>Click icon to add picture</a:t>
            </a:r>
            <a:endParaRPr lang="en-US" dirty="0"/>
          </a:p>
        </p:txBody>
      </p:sp>
      <p:sp>
        <p:nvSpPr>
          <p:cNvPr id="22" name="Text Placeholder 3"/>
          <p:cNvSpPr>
            <a:spLocks noGrp="1"/>
          </p:cNvSpPr>
          <p:nvPr>
            <p:ph type="body" sz="half" idx="18"/>
          </p:nvPr>
        </p:nvSpPr>
        <p:spPr>
          <a:xfrm>
            <a:off x="2309907" y="10218215"/>
            <a:ext cx="6100874" cy="1835898"/>
          </a:xfrm>
        </p:spPr>
        <p:txBody>
          <a:bodyPr anchor="t">
            <a:normAutofit/>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Text Placeholder 4"/>
          <p:cNvSpPr>
            <a:spLocks noGrp="1"/>
          </p:cNvSpPr>
          <p:nvPr>
            <p:ph type="body" sz="quarter" idx="3"/>
          </p:nvPr>
        </p:nvSpPr>
        <p:spPr>
          <a:xfrm>
            <a:off x="9145074" y="9065692"/>
            <a:ext cx="6093532" cy="1302312"/>
          </a:xfrm>
        </p:spPr>
        <p:txBody>
          <a:bodyPr anchor="b">
            <a:noAutofit/>
          </a:bodyPr>
          <a:lstStyle>
            <a:lvl1pPr marL="0" indent="0">
              <a:buNone/>
              <a:defRPr sz="4800" b="0">
                <a:solidFill>
                  <a:schemeClr val="accent1"/>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30" name="Picture Placeholder 2"/>
          <p:cNvSpPr>
            <a:spLocks noGrp="1" noChangeAspect="1"/>
          </p:cNvSpPr>
          <p:nvPr>
            <p:ph type="pic" idx="21"/>
          </p:nvPr>
        </p:nvSpPr>
        <p:spPr>
          <a:xfrm>
            <a:off x="9496927" y="5207000"/>
            <a:ext cx="5382482" cy="318302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3200"/>
            </a:lvl1pPr>
            <a:lvl2pPr marL="914400" indent="0">
              <a:buNone/>
              <a:defRPr sz="3200"/>
            </a:lvl2pPr>
            <a:lvl3pPr marL="1828800" indent="0">
              <a:buNone/>
              <a:defRPr sz="3200"/>
            </a:lvl3pPr>
            <a:lvl4pPr marL="2743200" indent="0">
              <a:buNone/>
              <a:defRPr sz="3200"/>
            </a:lvl4pPr>
            <a:lvl5pPr marL="3657600" indent="0">
              <a:buNone/>
              <a:defRPr sz="3200"/>
            </a:lvl5pPr>
            <a:lvl6pPr marL="4572000" indent="0">
              <a:buNone/>
              <a:defRPr sz="3200"/>
            </a:lvl6pPr>
            <a:lvl7pPr marL="5486400" indent="0">
              <a:buNone/>
              <a:defRPr sz="3200"/>
            </a:lvl7pPr>
            <a:lvl8pPr marL="6400800" indent="0">
              <a:buNone/>
              <a:defRPr sz="3200"/>
            </a:lvl8pPr>
            <a:lvl9pPr marL="7315200" indent="0">
              <a:buNone/>
              <a:defRPr sz="3200"/>
            </a:lvl9pPr>
          </a:lstStyle>
          <a:p>
            <a:r>
              <a:rPr lang="en-US"/>
              <a:t>Click icon to add picture</a:t>
            </a:r>
            <a:endParaRPr lang="en-US" dirty="0"/>
          </a:p>
        </p:txBody>
      </p:sp>
      <p:sp>
        <p:nvSpPr>
          <p:cNvPr id="23" name="Text Placeholder 3"/>
          <p:cNvSpPr>
            <a:spLocks noGrp="1"/>
          </p:cNvSpPr>
          <p:nvPr>
            <p:ph type="body" sz="half" idx="19"/>
          </p:nvPr>
        </p:nvSpPr>
        <p:spPr>
          <a:xfrm>
            <a:off x="9137730" y="10368004"/>
            <a:ext cx="6100876" cy="1686112"/>
          </a:xfrm>
        </p:spPr>
        <p:txBody>
          <a:bodyPr anchor="t">
            <a:normAutofit/>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14" name="Text Placeholder 4"/>
          <p:cNvSpPr>
            <a:spLocks noGrp="1"/>
          </p:cNvSpPr>
          <p:nvPr>
            <p:ph type="body" sz="quarter" idx="13"/>
          </p:nvPr>
        </p:nvSpPr>
        <p:spPr>
          <a:xfrm>
            <a:off x="15966868" y="9065694"/>
            <a:ext cx="6100876" cy="1302308"/>
          </a:xfrm>
        </p:spPr>
        <p:txBody>
          <a:bodyPr anchor="b">
            <a:noAutofit/>
          </a:bodyPr>
          <a:lstStyle>
            <a:lvl1pPr marL="0" indent="0">
              <a:buNone/>
              <a:defRPr sz="4800" b="0">
                <a:solidFill>
                  <a:schemeClr val="accent1"/>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31" name="Picture Placeholder 2"/>
          <p:cNvSpPr>
            <a:spLocks noGrp="1" noChangeAspect="1"/>
          </p:cNvSpPr>
          <p:nvPr>
            <p:ph type="pic" idx="22"/>
          </p:nvPr>
        </p:nvSpPr>
        <p:spPr>
          <a:xfrm>
            <a:off x="16326062" y="5207000"/>
            <a:ext cx="5382484" cy="318302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3200"/>
            </a:lvl1pPr>
            <a:lvl2pPr marL="914400" indent="0">
              <a:buNone/>
              <a:defRPr sz="3200"/>
            </a:lvl2pPr>
            <a:lvl3pPr marL="1828800" indent="0">
              <a:buNone/>
              <a:defRPr sz="3200"/>
            </a:lvl3pPr>
            <a:lvl4pPr marL="2743200" indent="0">
              <a:buNone/>
              <a:defRPr sz="3200"/>
            </a:lvl4pPr>
            <a:lvl5pPr marL="3657600" indent="0">
              <a:buNone/>
              <a:defRPr sz="3200"/>
            </a:lvl5pPr>
            <a:lvl6pPr marL="4572000" indent="0">
              <a:buNone/>
              <a:defRPr sz="3200"/>
            </a:lvl6pPr>
            <a:lvl7pPr marL="5486400" indent="0">
              <a:buNone/>
              <a:defRPr sz="3200"/>
            </a:lvl7pPr>
            <a:lvl8pPr marL="6400800" indent="0">
              <a:buNone/>
              <a:defRPr sz="3200"/>
            </a:lvl8pPr>
            <a:lvl9pPr marL="7315200" indent="0">
              <a:buNone/>
              <a:defRPr sz="3200"/>
            </a:lvl9pPr>
          </a:lstStyle>
          <a:p>
            <a:r>
              <a:rPr lang="en-US"/>
              <a:t>Click icon to add picture</a:t>
            </a:r>
            <a:endParaRPr lang="en-US" dirty="0"/>
          </a:p>
        </p:txBody>
      </p:sp>
      <p:sp>
        <p:nvSpPr>
          <p:cNvPr id="24" name="Text Placeholder 3"/>
          <p:cNvSpPr>
            <a:spLocks noGrp="1"/>
          </p:cNvSpPr>
          <p:nvPr>
            <p:ph type="body" sz="half" idx="20"/>
          </p:nvPr>
        </p:nvSpPr>
        <p:spPr>
          <a:xfrm>
            <a:off x="15966869" y="10368002"/>
            <a:ext cx="6100874" cy="1686108"/>
          </a:xfrm>
        </p:spPr>
        <p:txBody>
          <a:bodyPr anchor="t">
            <a:normAutofit/>
          </a:bodyPr>
          <a:lstStyle>
            <a:lvl1pPr marL="0" indent="0">
              <a:buNone/>
              <a:defRPr sz="2800"/>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cxnSp>
        <p:nvCxnSpPr>
          <p:cNvPr id="17" name="Straight Connector 16"/>
          <p:cNvCxnSpPr/>
          <p:nvPr/>
        </p:nvCxnSpPr>
        <p:spPr>
          <a:xfrm>
            <a:off x="8776306" y="5207000"/>
            <a:ext cx="0" cy="7035188"/>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15603810" y="5207000"/>
            <a:ext cx="0" cy="69850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2731447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309906" y="1947336"/>
            <a:ext cx="17651320" cy="1413928"/>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2840108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4745"/>
            <a:ext cx="24384000" cy="13734054"/>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17153513" y="2556937"/>
            <a:ext cx="2827866" cy="9497178"/>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2309908" y="2556936"/>
            <a:ext cx="12495092" cy="94971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20194449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cSld name="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6498" y="11839048"/>
            <a:ext cx="21971003" cy="636979"/>
          </a:xfrm>
          <a:prstGeom prst="rect">
            <a:avLst/>
          </a:prstGeom>
        </p:spPr>
        <p:txBody>
          <a:bodyPr lIns="45719" tIns="45719" rIns="45719" bIns="45719" anchor="b"/>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6500" y="7196865"/>
            <a:ext cx="21971000"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xfrm>
            <a:off x="12007748" y="13080999"/>
            <a:ext cx="368504" cy="374600"/>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999459816"/>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150015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016167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4745"/>
            <a:ext cx="24384000" cy="13734054"/>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2309913" y="5355290"/>
            <a:ext cx="8702046" cy="4567648"/>
          </a:xfrm>
        </p:spPr>
        <p:txBody>
          <a:bodyPr anchor="ctr"/>
          <a:lstStyle>
            <a:lvl1pPr algn="l">
              <a:defRPr sz="8000" b="0" cap="none"/>
            </a:lvl1pPr>
          </a:lstStyle>
          <a:p>
            <a:r>
              <a:rPr lang="en-US"/>
              <a:t>Click to edit Master title style</a:t>
            </a:r>
            <a:endParaRPr lang="en-US" dirty="0"/>
          </a:p>
        </p:txBody>
      </p:sp>
      <p:sp>
        <p:nvSpPr>
          <p:cNvPr id="3" name="Text Placeholder 2"/>
          <p:cNvSpPr>
            <a:spLocks noGrp="1"/>
          </p:cNvSpPr>
          <p:nvPr>
            <p:ph type="body" idx="1"/>
          </p:nvPr>
        </p:nvSpPr>
        <p:spPr>
          <a:xfrm>
            <a:off x="13791117" y="5355289"/>
            <a:ext cx="7510758" cy="4567646"/>
          </a:xfrm>
        </p:spPr>
        <p:txBody>
          <a:bodyPr anchor="ctr"/>
          <a:lstStyle>
            <a:lvl1pPr marL="0" indent="0" algn="l">
              <a:buNone/>
              <a:defRPr sz="4000" cap="all">
                <a:solidFill>
                  <a:schemeClr val="accent1"/>
                </a:solidFill>
              </a:defRPr>
            </a:lvl1pPr>
            <a:lvl2pPr marL="914400" indent="0">
              <a:buNone/>
              <a:defRPr sz="3600">
                <a:solidFill>
                  <a:schemeClr val="tx1">
                    <a:tint val="75000"/>
                  </a:schemeClr>
                </a:solidFill>
              </a:defRPr>
            </a:lvl2pPr>
            <a:lvl3pPr marL="1828800" indent="0">
              <a:buNone/>
              <a:defRPr sz="3200">
                <a:solidFill>
                  <a:schemeClr val="tx1">
                    <a:tint val="75000"/>
                  </a:schemeClr>
                </a:solidFill>
              </a:defRPr>
            </a:lvl3pPr>
            <a:lvl4pPr marL="2743200" indent="0">
              <a:buNone/>
              <a:defRPr sz="2800">
                <a:solidFill>
                  <a:schemeClr val="tx1">
                    <a:tint val="75000"/>
                  </a:schemeClr>
                </a:solidFill>
              </a:defRPr>
            </a:lvl4pPr>
            <a:lvl5pPr marL="3657600" indent="0">
              <a:buNone/>
              <a:defRPr sz="2800">
                <a:solidFill>
                  <a:schemeClr val="tx1">
                    <a:tint val="75000"/>
                  </a:schemeClr>
                </a:solidFill>
              </a:defRPr>
            </a:lvl5pPr>
            <a:lvl6pPr marL="4572000" indent="0">
              <a:buNone/>
              <a:defRPr sz="2800">
                <a:solidFill>
                  <a:schemeClr val="tx1">
                    <a:tint val="75000"/>
                  </a:schemeClr>
                </a:solidFill>
              </a:defRPr>
            </a:lvl6pPr>
            <a:lvl7pPr marL="5486400" indent="0">
              <a:buNone/>
              <a:defRPr sz="2800">
                <a:solidFill>
                  <a:schemeClr val="tx1">
                    <a:tint val="75000"/>
                  </a:schemeClr>
                </a:solidFill>
              </a:defRPr>
            </a:lvl7pPr>
            <a:lvl8pPr marL="6400800" indent="0">
              <a:buNone/>
              <a:defRPr sz="2800">
                <a:solidFill>
                  <a:schemeClr val="tx1">
                    <a:tint val="75000"/>
                  </a:schemeClr>
                </a:solidFill>
              </a:defRPr>
            </a:lvl8pPr>
            <a:lvl9pPr marL="7315200" indent="0">
              <a:buNone/>
              <a:defRPr sz="2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254545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309908" y="5207001"/>
            <a:ext cx="9650316" cy="683260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417425" y="5207000"/>
            <a:ext cx="9650318" cy="6832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871719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309909" y="5207000"/>
            <a:ext cx="9650314" cy="1152524"/>
          </a:xfrm>
        </p:spPr>
        <p:txBody>
          <a:bodyPr anchor="b">
            <a:noAutofit/>
          </a:bodyPr>
          <a:lstStyle>
            <a:lvl1pPr marL="0" indent="0">
              <a:buNone/>
              <a:defRPr sz="4800" b="0">
                <a:solidFill>
                  <a:schemeClr val="accent1"/>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p:cNvSpPr>
            <a:spLocks noGrp="1"/>
          </p:cNvSpPr>
          <p:nvPr>
            <p:ph sz="half" idx="2"/>
          </p:nvPr>
        </p:nvSpPr>
        <p:spPr>
          <a:xfrm>
            <a:off x="2309908" y="6359525"/>
            <a:ext cx="9650316" cy="568007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417425" y="5207000"/>
            <a:ext cx="9650318" cy="1152524"/>
          </a:xfrm>
        </p:spPr>
        <p:txBody>
          <a:bodyPr anchor="b">
            <a:noAutofit/>
          </a:bodyPr>
          <a:lstStyle>
            <a:lvl1pPr marL="0" indent="0">
              <a:buNone/>
              <a:defRPr sz="4800" b="0">
                <a:solidFill>
                  <a:schemeClr val="accent1"/>
                </a:solidFill>
              </a:defRPr>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p:cNvSpPr>
            <a:spLocks noGrp="1"/>
          </p:cNvSpPr>
          <p:nvPr>
            <p:ph sz="quarter" idx="4"/>
          </p:nvPr>
        </p:nvSpPr>
        <p:spPr>
          <a:xfrm>
            <a:off x="12417421" y="6359525"/>
            <a:ext cx="9650318" cy="568007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325573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790139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44384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4745"/>
            <a:ext cx="24384000" cy="13734054"/>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2309909" y="2590800"/>
            <a:ext cx="5586318" cy="3200400"/>
          </a:xfrm>
        </p:spPr>
        <p:txBody>
          <a:bodyPr anchor="b"/>
          <a:lstStyle>
            <a:lvl1pPr algn="l">
              <a:defRPr sz="4800" b="0"/>
            </a:lvl1pPr>
          </a:lstStyle>
          <a:p>
            <a:r>
              <a:rPr lang="en-US"/>
              <a:t>Click to edit Master title style</a:t>
            </a:r>
            <a:endParaRPr lang="en-US" dirty="0"/>
          </a:p>
        </p:txBody>
      </p:sp>
      <p:sp>
        <p:nvSpPr>
          <p:cNvPr id="3" name="Content Placeholder 2"/>
          <p:cNvSpPr>
            <a:spLocks noGrp="1"/>
          </p:cNvSpPr>
          <p:nvPr>
            <p:ph idx="1"/>
          </p:nvPr>
        </p:nvSpPr>
        <p:spPr>
          <a:xfrm>
            <a:off x="11562293" y="2895600"/>
            <a:ext cx="10380130" cy="9144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2309910" y="5791201"/>
            <a:ext cx="5586316" cy="6258558"/>
          </a:xfrm>
        </p:spPr>
        <p:txBody>
          <a:bodyPr/>
          <a:lstStyle>
            <a:lvl1pPr marL="0" indent="0">
              <a:buNone/>
              <a:defRPr sz="2800">
                <a:solidFill>
                  <a:schemeClr val="accent1"/>
                </a:solidFill>
              </a:defRPr>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1496899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4745"/>
            <a:ext cx="24384000" cy="13734054"/>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2307814" y="3386664"/>
            <a:ext cx="7720520" cy="3471336"/>
          </a:xfrm>
        </p:spPr>
        <p:txBody>
          <a:bodyPr anchor="b">
            <a:normAutofit/>
          </a:bodyPr>
          <a:lstStyle>
            <a:lvl1pPr algn="l">
              <a:defRPr sz="7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095741" y="2286000"/>
            <a:ext cx="6454386" cy="914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3200"/>
            </a:lvl1pPr>
            <a:lvl2pPr marL="914400" indent="0">
              <a:buNone/>
              <a:defRPr sz="3200"/>
            </a:lvl2pPr>
            <a:lvl3pPr marL="1828800" indent="0">
              <a:buNone/>
              <a:defRPr sz="3200"/>
            </a:lvl3pPr>
            <a:lvl4pPr marL="2743200" indent="0">
              <a:buNone/>
              <a:defRPr sz="3200"/>
            </a:lvl4pPr>
            <a:lvl5pPr marL="3657600" indent="0">
              <a:buNone/>
              <a:defRPr sz="3200"/>
            </a:lvl5pPr>
            <a:lvl6pPr marL="4572000" indent="0">
              <a:buNone/>
              <a:defRPr sz="3200"/>
            </a:lvl6pPr>
            <a:lvl7pPr marL="5486400" indent="0">
              <a:buNone/>
              <a:defRPr sz="3200"/>
            </a:lvl7pPr>
            <a:lvl8pPr marL="6400800" indent="0">
              <a:buNone/>
              <a:defRPr sz="3200"/>
            </a:lvl8pPr>
            <a:lvl9pPr marL="7315200" indent="0">
              <a:buNone/>
              <a:defRPr sz="3200"/>
            </a:lvl9pPr>
          </a:lstStyle>
          <a:p>
            <a:r>
              <a:rPr lang="en-US"/>
              <a:t>Click icon to add picture</a:t>
            </a:r>
            <a:endParaRPr lang="en-US" dirty="0"/>
          </a:p>
        </p:txBody>
      </p:sp>
      <p:sp>
        <p:nvSpPr>
          <p:cNvPr id="4" name="Text Placeholder 3"/>
          <p:cNvSpPr>
            <a:spLocks noGrp="1"/>
          </p:cNvSpPr>
          <p:nvPr>
            <p:ph type="body" sz="half" idx="2"/>
          </p:nvPr>
        </p:nvSpPr>
        <p:spPr bwMode="gray">
          <a:xfrm>
            <a:off x="2309910" y="7315200"/>
            <a:ext cx="7718424" cy="2743200"/>
          </a:xfrm>
        </p:spPr>
        <p:txBody>
          <a:bodyPr>
            <a:normAutofit/>
          </a:bodyPr>
          <a:lstStyle>
            <a:lvl1pPr marL="0" indent="0">
              <a:buNone/>
              <a:defRPr sz="2800">
                <a:solidFill>
                  <a:schemeClr val="accent1"/>
                </a:solidFill>
              </a:defRPr>
            </a:lvl1pPr>
            <a:lvl2pPr marL="914400" indent="0">
              <a:buNone/>
              <a:defRPr sz="2400"/>
            </a:lvl2pPr>
            <a:lvl3pPr marL="1828800" indent="0">
              <a:buNone/>
              <a:defRPr sz="2000"/>
            </a:lvl3pPr>
            <a:lvl4pPr marL="2743200" indent="0">
              <a:buNone/>
              <a:defRPr sz="1800"/>
            </a:lvl4pPr>
            <a:lvl5pPr marL="3657600" indent="0">
              <a:buNone/>
              <a:defRPr sz="1800"/>
            </a:lvl5pPr>
            <a:lvl6pPr marL="4572000" indent="0">
              <a:buNone/>
              <a:defRPr sz="1800"/>
            </a:lvl6pPr>
            <a:lvl7pPr marL="5486400" indent="0">
              <a:buNone/>
              <a:defRPr sz="1800"/>
            </a:lvl7pPr>
            <a:lvl8pPr marL="6400800" indent="0">
              <a:buNone/>
              <a:defRPr sz="1800"/>
            </a:lvl8pPr>
            <a:lvl9pPr marL="7315200" indent="0">
              <a:buNone/>
              <a:defRPr sz="18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801576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e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4745"/>
            <a:ext cx="24384000" cy="13734054"/>
            <a:chOff x="0" y="-2373"/>
            <a:chExt cx="12192000" cy="6867027"/>
          </a:xfrm>
        </p:grpSpPr>
        <p:sp>
          <p:nvSpPr>
            <p:cNvPr id="26" name="Rectangle 25"/>
            <p:cNvSpPr/>
            <p:nvPr/>
          </p:nvSpPr>
          <p:spPr>
            <a:xfrm>
              <a:off x="0" y="0"/>
              <a:ext cx="12192000" cy="6858000"/>
            </a:xfrm>
            <a:prstGeom prst="rect">
              <a:avLst/>
            </a:prstGeom>
            <a:blipFill>
              <a:blip r:embed="rId21">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2309907" y="1947336"/>
            <a:ext cx="17522826" cy="1413928"/>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2309910" y="5207000"/>
            <a:ext cx="17522824" cy="6832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1301877" y="12788123"/>
            <a:ext cx="1981198" cy="609598"/>
          </a:xfrm>
          <a:prstGeom prst="rect">
            <a:avLst/>
          </a:prstGeom>
        </p:spPr>
        <p:txBody>
          <a:bodyPr vert="horz" lIns="91440" tIns="45720" rIns="91440" bIns="45720" rtlCol="0" anchor="t"/>
          <a:lstStyle>
            <a:lvl1pPr algn="r">
              <a:defRPr sz="2000" b="1" i="0">
                <a:solidFill>
                  <a:schemeClr val="accent1"/>
                </a:solidFill>
              </a:defRPr>
            </a:lvl1pPr>
          </a:lstStyle>
          <a:p>
            <a:fld id="{B61BEF0D-F0BB-DE4B-95CE-6DB70DBA9567}" type="datetimeFigureOut">
              <a:rPr lang="en-US" smtClean="0"/>
              <a:pPr/>
              <a:t>5/4/2023</a:t>
            </a:fld>
            <a:endParaRPr lang="en-US" dirty="0"/>
          </a:p>
        </p:txBody>
      </p:sp>
      <p:sp>
        <p:nvSpPr>
          <p:cNvPr id="5" name="Footer Placeholder 4"/>
          <p:cNvSpPr>
            <a:spLocks noGrp="1"/>
          </p:cNvSpPr>
          <p:nvPr>
            <p:ph type="ftr" sz="quarter" idx="3"/>
          </p:nvPr>
        </p:nvSpPr>
        <p:spPr>
          <a:xfrm>
            <a:off x="1056717" y="12783677"/>
            <a:ext cx="7719590" cy="609602"/>
          </a:xfrm>
          <a:prstGeom prst="rect">
            <a:avLst/>
          </a:prstGeom>
        </p:spPr>
        <p:txBody>
          <a:bodyPr vert="horz" lIns="91440" tIns="45720" rIns="91440" bIns="45720" rtlCol="0" anchor="b"/>
          <a:lstStyle>
            <a:lvl1pPr algn="l">
              <a:defRPr sz="2000" b="1" i="0">
                <a:solidFill>
                  <a:schemeClr val="accent1"/>
                </a:solidFill>
                <a:latin typeface="+mn-lt"/>
              </a:defRPr>
            </a:lvl1pPr>
          </a:lstStyle>
          <a:p>
            <a:endParaRPr lang="en-US" dirty="0"/>
          </a:p>
        </p:txBody>
      </p:sp>
      <p:sp>
        <p:nvSpPr>
          <p:cNvPr id="22" name="Rectangle 21"/>
          <p:cNvSpPr/>
          <p:nvPr/>
        </p:nvSpPr>
        <p:spPr>
          <a:xfrm>
            <a:off x="20875624" y="0"/>
            <a:ext cx="1371600" cy="2286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20705081" y="591459"/>
            <a:ext cx="1676398" cy="1535374"/>
          </a:xfrm>
          <a:prstGeom prst="rect">
            <a:avLst/>
          </a:prstGeom>
        </p:spPr>
        <p:txBody>
          <a:bodyPr vert="horz" lIns="91440" tIns="45720" rIns="91440" bIns="45720" rtlCol="0" anchor="b"/>
          <a:lstStyle>
            <a:lvl1pPr algn="ctr">
              <a:defRPr sz="5600" b="0" i="0">
                <a:solidFill>
                  <a:schemeClr val="bg1"/>
                </a:solidFill>
                <a:latin typeface="+mn-lt"/>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4282111767"/>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 id="2147483811" r:id="rId10"/>
    <p:sldLayoutId id="2147483812" r:id="rId11"/>
    <p:sldLayoutId id="2147483813" r:id="rId12"/>
    <p:sldLayoutId id="2147483814" r:id="rId13"/>
    <p:sldLayoutId id="2147483815" r:id="rId14"/>
    <p:sldLayoutId id="2147483816" r:id="rId15"/>
    <p:sldLayoutId id="2147483817" r:id="rId16"/>
    <p:sldLayoutId id="2147483818" r:id="rId17"/>
    <p:sldLayoutId id="2147483819" r:id="rId18"/>
    <p:sldLayoutId id="2147483820" r:id="rId19"/>
  </p:sldLayoutIdLst>
  <p:txStyles>
    <p:titleStyle>
      <a:lvl1pPr algn="l" defTabSz="914400" rtl="0" eaLnBrk="1" latinLnBrk="0" hangingPunct="1">
        <a:spcBef>
          <a:spcPct val="0"/>
        </a:spcBef>
        <a:buNone/>
        <a:defRPr sz="72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685800" indent="-685800" algn="l" defTabSz="914400" rtl="0" eaLnBrk="1" latinLnBrk="0" hangingPunct="1">
        <a:spcBef>
          <a:spcPts val="2000"/>
        </a:spcBef>
        <a:spcAft>
          <a:spcPts val="0"/>
        </a:spcAft>
        <a:buClr>
          <a:schemeClr val="accent1"/>
        </a:buClr>
        <a:buSzPct val="80000"/>
        <a:buFont typeface="Wingdings 3" charset="2"/>
        <a:buChar char=""/>
        <a:defRPr sz="3600" b="0" i="0" kern="1200">
          <a:solidFill>
            <a:schemeClr val="tx1">
              <a:lumMod val="75000"/>
              <a:lumOff val="25000"/>
            </a:schemeClr>
          </a:solidFill>
          <a:latin typeface="+mn-lt"/>
          <a:ea typeface="+mn-ea"/>
          <a:cs typeface="+mn-cs"/>
        </a:defRPr>
      </a:lvl1pPr>
      <a:lvl2pPr marL="1485900" indent="-571500" algn="l" defTabSz="914400" rtl="0" eaLnBrk="1" latinLnBrk="0" hangingPunct="1">
        <a:spcBef>
          <a:spcPts val="2000"/>
        </a:spcBef>
        <a:spcAft>
          <a:spcPts val="0"/>
        </a:spcAft>
        <a:buClr>
          <a:schemeClr val="accent1"/>
        </a:buClr>
        <a:buSzPct val="80000"/>
        <a:buFont typeface="Wingdings 3" charset="2"/>
        <a:buChar char=""/>
        <a:defRPr sz="3200" b="0" i="0" kern="1200">
          <a:solidFill>
            <a:schemeClr val="tx1">
              <a:lumMod val="75000"/>
              <a:lumOff val="25000"/>
            </a:schemeClr>
          </a:solidFill>
          <a:latin typeface="+mn-lt"/>
          <a:ea typeface="+mn-ea"/>
          <a:cs typeface="+mn-cs"/>
        </a:defRPr>
      </a:lvl2pPr>
      <a:lvl3pPr marL="2286000" indent="-457200" algn="l" defTabSz="914400" rtl="0" eaLnBrk="1" latinLnBrk="0" hangingPunct="1">
        <a:spcBef>
          <a:spcPts val="2000"/>
        </a:spcBef>
        <a:spcAft>
          <a:spcPts val="0"/>
        </a:spcAft>
        <a:buClr>
          <a:schemeClr val="accent1"/>
        </a:buClr>
        <a:buSzPct val="80000"/>
        <a:buFont typeface="Wingdings 3" charset="2"/>
        <a:buChar char=""/>
        <a:defRPr sz="2800" b="0" i="0" kern="1200">
          <a:solidFill>
            <a:schemeClr val="tx1">
              <a:lumMod val="75000"/>
              <a:lumOff val="25000"/>
            </a:schemeClr>
          </a:solidFill>
          <a:latin typeface="+mn-lt"/>
          <a:ea typeface="+mn-ea"/>
          <a:cs typeface="+mn-cs"/>
        </a:defRPr>
      </a:lvl3pPr>
      <a:lvl4pPr marL="3200400" indent="-457200" algn="l" defTabSz="914400" rtl="0" eaLnBrk="1" latinLnBrk="0" hangingPunct="1">
        <a:spcBef>
          <a:spcPts val="2000"/>
        </a:spcBef>
        <a:spcAft>
          <a:spcPts val="0"/>
        </a:spcAft>
        <a:buClr>
          <a:schemeClr val="accent1"/>
        </a:buClr>
        <a:buSzPct val="80000"/>
        <a:buFont typeface="Wingdings 3" charset="2"/>
        <a:buChar char=""/>
        <a:defRPr sz="2400" b="0" i="0" kern="1200">
          <a:solidFill>
            <a:schemeClr val="tx1">
              <a:lumMod val="75000"/>
              <a:lumOff val="25000"/>
            </a:schemeClr>
          </a:solidFill>
          <a:latin typeface="+mn-lt"/>
          <a:ea typeface="+mn-ea"/>
          <a:cs typeface="+mn-cs"/>
        </a:defRPr>
      </a:lvl4pPr>
      <a:lvl5pPr marL="4114800" indent="-457200" algn="l" defTabSz="914400" rtl="0" eaLnBrk="1" latinLnBrk="0" hangingPunct="1">
        <a:spcBef>
          <a:spcPts val="2000"/>
        </a:spcBef>
        <a:spcAft>
          <a:spcPts val="0"/>
        </a:spcAft>
        <a:buClr>
          <a:schemeClr val="accent1"/>
        </a:buClr>
        <a:buSzPct val="80000"/>
        <a:buFont typeface="Wingdings 3" charset="2"/>
        <a:buChar char=""/>
        <a:defRPr sz="2400" b="0" i="0" kern="1200">
          <a:solidFill>
            <a:schemeClr val="tx1">
              <a:lumMod val="75000"/>
              <a:lumOff val="25000"/>
            </a:schemeClr>
          </a:solidFill>
          <a:latin typeface="+mn-lt"/>
          <a:ea typeface="+mn-ea"/>
          <a:cs typeface="+mn-cs"/>
        </a:defRPr>
      </a:lvl5pPr>
      <a:lvl6pPr marL="5029200" indent="-457200" algn="l" defTabSz="914400" rtl="0" eaLnBrk="1" latinLnBrk="0" hangingPunct="1">
        <a:spcBef>
          <a:spcPts val="2000"/>
        </a:spcBef>
        <a:spcAft>
          <a:spcPts val="0"/>
        </a:spcAft>
        <a:buClr>
          <a:schemeClr val="accent1"/>
        </a:buClr>
        <a:buSzPct val="80000"/>
        <a:buFont typeface="Wingdings 3" charset="2"/>
        <a:buChar char=""/>
        <a:defRPr sz="2400" b="0" i="0" kern="1200">
          <a:solidFill>
            <a:schemeClr val="tx1">
              <a:lumMod val="75000"/>
              <a:lumOff val="25000"/>
            </a:schemeClr>
          </a:solidFill>
          <a:latin typeface="+mn-lt"/>
          <a:ea typeface="+mn-ea"/>
          <a:cs typeface="+mn-cs"/>
        </a:defRPr>
      </a:lvl6pPr>
      <a:lvl7pPr marL="5943600" indent="-457200" algn="l" defTabSz="914400" rtl="0" eaLnBrk="1" latinLnBrk="0" hangingPunct="1">
        <a:spcBef>
          <a:spcPts val="2000"/>
        </a:spcBef>
        <a:spcAft>
          <a:spcPts val="0"/>
        </a:spcAft>
        <a:buClr>
          <a:schemeClr val="accent1"/>
        </a:buClr>
        <a:buSzPct val="80000"/>
        <a:buFont typeface="Wingdings 3" charset="2"/>
        <a:buChar char=""/>
        <a:defRPr sz="2400" b="0" i="0" kern="1200">
          <a:solidFill>
            <a:schemeClr val="tx1">
              <a:lumMod val="75000"/>
              <a:lumOff val="25000"/>
            </a:schemeClr>
          </a:solidFill>
          <a:latin typeface="+mn-lt"/>
          <a:ea typeface="+mn-ea"/>
          <a:cs typeface="+mn-cs"/>
        </a:defRPr>
      </a:lvl7pPr>
      <a:lvl8pPr marL="6858000" indent="-457200" algn="l" defTabSz="914400" rtl="0" eaLnBrk="1" latinLnBrk="0" hangingPunct="1">
        <a:spcBef>
          <a:spcPts val="2000"/>
        </a:spcBef>
        <a:spcAft>
          <a:spcPts val="0"/>
        </a:spcAft>
        <a:buClr>
          <a:schemeClr val="accent1"/>
        </a:buClr>
        <a:buSzPct val="80000"/>
        <a:buFont typeface="Wingdings 3" charset="2"/>
        <a:buChar char=""/>
        <a:defRPr sz="2400" b="0" i="0" kern="1200">
          <a:solidFill>
            <a:schemeClr val="tx1">
              <a:lumMod val="75000"/>
              <a:lumOff val="25000"/>
            </a:schemeClr>
          </a:solidFill>
          <a:latin typeface="+mn-lt"/>
          <a:ea typeface="+mn-ea"/>
          <a:cs typeface="+mn-cs"/>
        </a:defRPr>
      </a:lvl8pPr>
      <a:lvl9pPr marL="7772400" indent="-457200" algn="l" defTabSz="914400" rtl="0" eaLnBrk="1" latinLnBrk="0" hangingPunct="1">
        <a:spcBef>
          <a:spcPts val="2000"/>
        </a:spcBef>
        <a:spcAft>
          <a:spcPts val="0"/>
        </a:spcAft>
        <a:buClr>
          <a:schemeClr val="accent1"/>
        </a:buClr>
        <a:buSzPct val="80000"/>
        <a:buFont typeface="Wingdings 3" charset="2"/>
        <a:buChar char=""/>
        <a:defRPr sz="2400" b="0" i="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8.xml"/><Relationship Id="rId1" Type="http://schemas.openxmlformats.org/officeDocument/2006/relationships/themeOverride" Target="../theme/themeOverride1.xml"/><Relationship Id="rId4" Type="http://schemas.openxmlformats.org/officeDocument/2006/relationships/image" Target="../media/image3.tif"/></Relationships>
</file>

<file path=ppt/slides/_rels/slide10.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hyperlink" Target="https://colab.research.google.com/drive/1yoVDO0TynphgQikMXAY8EozMjuX2y-Np#scrollTo=zMHZHl2rabwY" TargetMode="External"/><Relationship Id="rId2" Type="http://schemas.openxmlformats.org/officeDocument/2006/relationships/image" Target="../media/image7.png"/><Relationship Id="rId1" Type="http://schemas.openxmlformats.org/officeDocument/2006/relationships/slideLayout" Target="../slideLayouts/slideLayout19.xml"/><Relationship Id="rId4" Type="http://schemas.openxmlformats.org/officeDocument/2006/relationships/hyperlink" Target="https://drive.google.com/drive/folders/1zLKGhVyFaMcL_IYFL2KHl_2PuqWt9fWa?usp=share_lin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rcRect/>
          <a:stretch>
            <a:fillRect/>
          </a:stretch>
        </a:blipFill>
        <a:effectLst/>
      </p:bgPr>
    </p:bg>
    <p:spTree>
      <p:nvGrpSpPr>
        <p:cNvPr id="1" name=""/>
        <p:cNvGrpSpPr/>
        <p:nvPr/>
      </p:nvGrpSpPr>
      <p:grpSpPr>
        <a:xfrm>
          <a:off x="0" y="0"/>
          <a:ext cx="0" cy="0"/>
          <a:chOff x="0" y="0"/>
          <a:chExt cx="0" cy="0"/>
        </a:xfrm>
      </p:grpSpPr>
      <p:sp>
        <p:nvSpPr>
          <p:cNvPr id="4" name="Supervised by-Dr. Rajib Ghosh">
            <a:extLst>
              <a:ext uri="{FF2B5EF4-FFF2-40B4-BE49-F238E27FC236}">
                <a16:creationId xmlns:a16="http://schemas.microsoft.com/office/drawing/2014/main" id="{D2F13562-1A79-7D50-8336-B4E6626522D7}"/>
              </a:ext>
            </a:extLst>
          </p:cNvPr>
          <p:cNvSpPr txBox="1">
            <a:spLocks noGrp="1"/>
          </p:cNvSpPr>
          <p:nvPr>
            <p:ph type="body" sz="quarter" idx="1"/>
          </p:nvPr>
        </p:nvSpPr>
        <p:spPr>
          <a:xfrm>
            <a:off x="6895123" y="8752084"/>
            <a:ext cx="8984113" cy="141182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algn="ctr"/>
            <a:r>
              <a:rPr lang="en-IN" sz="4000" b="0" dirty="0"/>
              <a:t>Under the supervision</a:t>
            </a:r>
            <a:r>
              <a:rPr sz="4000" b="0" dirty="0"/>
              <a:t> </a:t>
            </a:r>
            <a:r>
              <a:rPr lang="en-IN" sz="4000" b="0" dirty="0"/>
              <a:t>of </a:t>
            </a:r>
          </a:p>
          <a:p>
            <a:pPr algn="ctr"/>
            <a:r>
              <a:rPr sz="4000" dirty="0"/>
              <a:t>Dr.</a:t>
            </a:r>
            <a:r>
              <a:rPr lang="en-IN" sz="4000" dirty="0"/>
              <a:t> </a:t>
            </a:r>
            <a:r>
              <a:rPr sz="4000" dirty="0" err="1"/>
              <a:t>Rajib</a:t>
            </a:r>
            <a:r>
              <a:rPr sz="4000" dirty="0"/>
              <a:t> Ghosh</a:t>
            </a:r>
          </a:p>
        </p:txBody>
      </p:sp>
      <p:pic>
        <p:nvPicPr>
          <p:cNvPr id="153" name="Image" descr="Image"/>
          <p:cNvPicPr>
            <a:picLocks noChangeAspect="1"/>
          </p:cNvPicPr>
          <p:nvPr/>
        </p:nvPicPr>
        <p:blipFill>
          <a:blip r:embed="rId4"/>
          <a:stretch>
            <a:fillRect/>
          </a:stretch>
        </p:blipFill>
        <p:spPr>
          <a:xfrm>
            <a:off x="9637522" y="463842"/>
            <a:ext cx="4357224" cy="4357224"/>
          </a:xfrm>
          <a:prstGeom prst="rect">
            <a:avLst/>
          </a:prstGeom>
          <a:ln w="12700">
            <a:miter lim="400000"/>
          </a:ln>
        </p:spPr>
      </p:pic>
      <p:sp>
        <p:nvSpPr>
          <p:cNvPr id="2" name="TextBox 1">
            <a:extLst>
              <a:ext uri="{FF2B5EF4-FFF2-40B4-BE49-F238E27FC236}">
                <a16:creationId xmlns:a16="http://schemas.microsoft.com/office/drawing/2014/main" id="{56269B1F-F58D-7105-5023-0F4A3B11CF3A}"/>
              </a:ext>
            </a:extLst>
          </p:cNvPr>
          <p:cNvSpPr txBox="1"/>
          <p:nvPr/>
        </p:nvSpPr>
        <p:spPr>
          <a:xfrm>
            <a:off x="548751" y="5218608"/>
            <a:ext cx="23027138" cy="302647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IN" sz="6000" b="1" i="0" u="none" strike="noStrike" cap="none" spc="0" normalizeH="0" baseline="0" dirty="0">
                <a:ln>
                  <a:noFill/>
                </a:ln>
                <a:solidFill>
                  <a:schemeClr val="tx1">
                    <a:lumMod val="95000"/>
                    <a:lumOff val="5000"/>
                  </a:schemeClr>
                </a:solidFill>
                <a:effectLst/>
                <a:uFillTx/>
                <a:latin typeface="+mn-lt"/>
                <a:ea typeface="+mn-ea"/>
                <a:cs typeface="+mn-cs"/>
                <a:sym typeface="Helvetica Neue"/>
              </a:rPr>
              <a:t>Minor Project-1</a:t>
            </a:r>
          </a:p>
          <a:p>
            <a:pPr marL="0" marR="0" indent="0" algn="ctr" defTabSz="2438338" rtl="0" fontAlgn="auto" latinLnBrk="0" hangingPunct="0">
              <a:lnSpc>
                <a:spcPct val="100000"/>
              </a:lnSpc>
              <a:spcBef>
                <a:spcPts val="0"/>
              </a:spcBef>
              <a:spcAft>
                <a:spcPts val="0"/>
              </a:spcAft>
              <a:buClrTx/>
              <a:buSzTx/>
              <a:buFontTx/>
              <a:buNone/>
              <a:tabLst/>
            </a:pPr>
            <a:r>
              <a:rPr lang="en-IN" sz="5000" dirty="0">
                <a:solidFill>
                  <a:schemeClr val="tx1">
                    <a:lumMod val="95000"/>
                    <a:lumOff val="5000"/>
                  </a:schemeClr>
                </a:solidFill>
                <a:sym typeface="Helvetica Neue"/>
              </a:rPr>
              <a:t>on</a:t>
            </a:r>
          </a:p>
          <a:p>
            <a:pPr marL="0" marR="0" indent="0" algn="ctr" defTabSz="2438338" rtl="0" fontAlgn="auto" latinLnBrk="0" hangingPunct="0">
              <a:lnSpc>
                <a:spcPct val="100000"/>
              </a:lnSpc>
              <a:spcBef>
                <a:spcPts val="0"/>
              </a:spcBef>
              <a:spcAft>
                <a:spcPts val="0"/>
              </a:spcAft>
              <a:buClrTx/>
              <a:buSzTx/>
              <a:buFontTx/>
              <a:buNone/>
              <a:tabLst/>
            </a:pPr>
            <a:r>
              <a:rPr kumimoji="0" lang="en-IN" sz="8000" b="1" i="0" u="none" strike="noStrike" cap="none" spc="0" normalizeH="0" baseline="0" dirty="0">
                <a:ln>
                  <a:noFill/>
                </a:ln>
                <a:solidFill>
                  <a:schemeClr val="tx1">
                    <a:lumMod val="95000"/>
                    <a:lumOff val="5000"/>
                  </a:schemeClr>
                </a:solidFill>
                <a:effectLst/>
                <a:uFillTx/>
                <a:latin typeface="+mn-lt"/>
                <a:ea typeface="+mn-ea"/>
                <a:cs typeface="+mn-cs"/>
                <a:sym typeface="Helvetica Neue"/>
              </a:rPr>
              <a:t>Image Segmentation using U-Net Architecture</a:t>
            </a:r>
          </a:p>
        </p:txBody>
      </p:sp>
      <p:sp>
        <p:nvSpPr>
          <p:cNvPr id="7" name="TextBox 6">
            <a:extLst>
              <a:ext uri="{FF2B5EF4-FFF2-40B4-BE49-F238E27FC236}">
                <a16:creationId xmlns:a16="http://schemas.microsoft.com/office/drawing/2014/main" id="{178CEDC0-F39C-A5DC-8A6B-38FF7DD71684}"/>
              </a:ext>
            </a:extLst>
          </p:cNvPr>
          <p:cNvSpPr txBox="1"/>
          <p:nvPr/>
        </p:nvSpPr>
        <p:spPr>
          <a:xfrm>
            <a:off x="3915570" y="11177919"/>
            <a:ext cx="16552859" cy="584775"/>
          </a:xfrm>
          <a:prstGeom prst="rect">
            <a:avLst/>
          </a:prstGeom>
          <a:noFill/>
        </p:spPr>
        <p:txBody>
          <a:bodyPr wrap="square" rtlCol="0">
            <a:spAutoFit/>
          </a:bodyPr>
          <a:lstStyle/>
          <a:p>
            <a:r>
              <a:rPr lang="en-IN" sz="3200" dirty="0"/>
              <a:t>Presented by : </a:t>
            </a:r>
            <a:r>
              <a:rPr lang="en-IN" sz="3200" b="1" dirty="0"/>
              <a:t>Group 18 (Alokkumar Anshuman Bharti, Amar Ram, Ankit Kumar)</a:t>
            </a:r>
          </a:p>
        </p:txBody>
      </p:sp>
    </p:spTree>
  </p:cSld>
  <p:clrMapOvr>
    <a:overrideClrMapping bg1="lt1" tx1="dk1" bg2="lt2" tx2="dk2" accent1="accent1" accent2="accent2" accent3="accent3" accent4="accent4" accent5="accent5" accent6="accent6" hlink="hlink" folHlink="folHlink"/>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3" name="Skip Connections and Bridge:-"/>
          <p:cNvSpPr txBox="1">
            <a:spLocks noGrp="1"/>
          </p:cNvSpPr>
          <p:nvPr>
            <p:ph type="body" sz="quarter" idx="21"/>
          </p:nvPr>
        </p:nvSpPr>
        <p:spPr>
          <a:xfrm>
            <a:off x="2413000" y="1713718"/>
            <a:ext cx="21971000" cy="132842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r>
              <a:rPr lang="en-IN" sz="7200" b="0" dirty="0">
                <a:solidFill>
                  <a:schemeClr val="bg1">
                    <a:lumMod val="95000"/>
                  </a:schemeClr>
                </a:solidFill>
                <a:latin typeface="Times New Roman" panose="02020603050405020304" pitchFamily="18" charset="0"/>
                <a:cs typeface="Times New Roman" panose="02020603050405020304" pitchFamily="18" charset="0"/>
              </a:rPr>
              <a:t>Proposed method</a:t>
            </a:r>
            <a:endParaRPr sz="7200" b="0" dirty="0">
              <a:solidFill>
                <a:schemeClr val="bg1">
                  <a:lumMod val="95000"/>
                </a:schemeClr>
              </a:solidFill>
              <a:latin typeface="Times New Roman" panose="02020603050405020304" pitchFamily="18" charset="0"/>
              <a:cs typeface="Times New Roman" panose="02020603050405020304" pitchFamily="18" charset="0"/>
            </a:endParaRPr>
          </a:p>
        </p:txBody>
      </p:sp>
      <p:sp>
        <p:nvSpPr>
          <p:cNvPr id="174" name="Skip connections provide additional information that helps the decoder to generate better semantic features. They also act as a shortcut connection that helps the indirect flow of gradients to the earlier layers without any degradation.…"/>
          <p:cNvSpPr txBox="1">
            <a:spLocks noGrp="1"/>
          </p:cNvSpPr>
          <p:nvPr>
            <p:ph type="body" idx="1"/>
          </p:nvPr>
        </p:nvSpPr>
        <p:spPr>
          <a:xfrm>
            <a:off x="1045981" y="4684590"/>
            <a:ext cx="21971001" cy="1142454"/>
          </a:xfrm>
          <a:prstGeom prst="rect">
            <a:avLst/>
          </a:prstGeom>
        </p:spPr>
        <p:txBody>
          <a:bodyPr>
            <a:normAutofit/>
          </a:bodyPr>
          <a:lstStyle/>
          <a:p>
            <a:pPr>
              <a:buFont typeface="Arial" panose="020B0604020202020204" pitchFamily="34" charset="0"/>
              <a:buChar char="•"/>
            </a:pPr>
            <a:r>
              <a:rPr lang="en-IN" sz="4200" dirty="0">
                <a:latin typeface="Times New Roman" panose="02020603050405020304" pitchFamily="18" charset="0"/>
                <a:cs typeface="Times New Roman" panose="02020603050405020304" pitchFamily="18" charset="0"/>
              </a:rPr>
              <a:t>This research work proposes a U-shaped convolutional neural network (U-Net)</a:t>
            </a:r>
            <a:endParaRPr sz="4200" dirty="0">
              <a:latin typeface="Times New Roman" panose="02020603050405020304" pitchFamily="18" charset="0"/>
              <a:cs typeface="Times New Roman" panose="02020603050405020304" pitchFamily="18" charset="0"/>
            </a:endParaRPr>
          </a:p>
        </p:txBody>
      </p:sp>
      <p:pic>
        <p:nvPicPr>
          <p:cNvPr id="2" name="Image" descr="Image">
            <a:extLst>
              <a:ext uri="{FF2B5EF4-FFF2-40B4-BE49-F238E27FC236}">
                <a16:creationId xmlns:a16="http://schemas.microsoft.com/office/drawing/2014/main" id="{187F2B13-83ED-1379-D194-A02C055C1212}"/>
              </a:ext>
            </a:extLst>
          </p:cNvPr>
          <p:cNvPicPr>
            <a:picLocks noChangeAspect="1"/>
          </p:cNvPicPr>
          <p:nvPr/>
        </p:nvPicPr>
        <p:blipFill>
          <a:blip r:embed="rId3"/>
          <a:stretch>
            <a:fillRect/>
          </a:stretch>
        </p:blipFill>
        <p:spPr>
          <a:xfrm>
            <a:off x="5518354" y="5827044"/>
            <a:ext cx="11837661" cy="7888956"/>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4B28BE3-77E9-96F2-58C8-294FE2A7E8C0}"/>
              </a:ext>
            </a:extLst>
          </p:cNvPr>
          <p:cNvSpPr>
            <a:spLocks noGrp="1"/>
          </p:cNvSpPr>
          <p:nvPr>
            <p:ph type="body" sz="quarter" idx="21"/>
          </p:nvPr>
        </p:nvSpPr>
        <p:spPr>
          <a:xfrm>
            <a:off x="2309910" y="1676400"/>
            <a:ext cx="16923239" cy="1200623"/>
          </a:xfrm>
        </p:spPr>
        <p:txBody>
          <a:bodyPr>
            <a:normAutofit/>
          </a:bodyPr>
          <a:lstStyle/>
          <a:p>
            <a:r>
              <a:rPr lang="en-IN" sz="7200" b="0" dirty="0">
                <a:solidFill>
                  <a:schemeClr val="bg1">
                    <a:lumMod val="95000"/>
                  </a:schemeClr>
                </a:solidFill>
                <a:latin typeface="Times New Roman" panose="02020603050405020304" pitchFamily="18" charset="0"/>
                <a:cs typeface="Times New Roman" panose="02020603050405020304" pitchFamily="18" charset="0"/>
              </a:rPr>
              <a:t>Proposed method (contd.)</a:t>
            </a:r>
          </a:p>
        </p:txBody>
      </p:sp>
      <p:sp>
        <p:nvSpPr>
          <p:cNvPr id="4" name="Text Placeholder 3">
            <a:extLst>
              <a:ext uri="{FF2B5EF4-FFF2-40B4-BE49-F238E27FC236}">
                <a16:creationId xmlns:a16="http://schemas.microsoft.com/office/drawing/2014/main" id="{3F67B0F1-AEE8-6BBC-9F02-38EE80749A44}"/>
              </a:ext>
            </a:extLst>
          </p:cNvPr>
          <p:cNvSpPr>
            <a:spLocks noGrp="1"/>
          </p:cNvSpPr>
          <p:nvPr>
            <p:ph type="body" idx="1"/>
          </p:nvPr>
        </p:nvSpPr>
        <p:spPr/>
        <p:txBody>
          <a:bodyPr/>
          <a:lstStyle/>
          <a:p>
            <a:pPr marL="0" indent="0">
              <a:buNone/>
            </a:pPr>
            <a:r>
              <a:rPr lang="en-IN" b="1" dirty="0"/>
              <a:t>     </a:t>
            </a:r>
            <a:r>
              <a:rPr lang="en-IN" sz="4400" b="1" dirty="0"/>
              <a:t>Architecture of U-Net</a:t>
            </a:r>
            <a:endParaRPr lang="en-IN" b="1" dirty="0"/>
          </a:p>
          <a:p>
            <a:pPr>
              <a:buFont typeface="Arial" panose="020B0604020202020204" pitchFamily="34" charset="0"/>
              <a:buChar char="•"/>
            </a:pPr>
            <a:endParaRPr lang="en-IN" dirty="0"/>
          </a:p>
          <a:p>
            <a:pPr>
              <a:buFont typeface="Arial" panose="020B0604020202020204" pitchFamily="34" charset="0"/>
              <a:buChar char="•"/>
            </a:pPr>
            <a:r>
              <a:rPr lang="en-IN" dirty="0"/>
              <a:t>Encoder block</a:t>
            </a:r>
          </a:p>
          <a:p>
            <a:pPr>
              <a:buFont typeface="Arial" panose="020B0604020202020204" pitchFamily="34" charset="0"/>
              <a:buChar char="•"/>
            </a:pPr>
            <a:r>
              <a:rPr lang="en-IN" dirty="0"/>
              <a:t>Skip connections</a:t>
            </a:r>
          </a:p>
          <a:p>
            <a:pPr>
              <a:buFont typeface="Arial" panose="020B0604020202020204" pitchFamily="34" charset="0"/>
              <a:buChar char="•"/>
            </a:pPr>
            <a:r>
              <a:rPr lang="en-IN" dirty="0"/>
              <a:t>Bridge</a:t>
            </a:r>
          </a:p>
          <a:p>
            <a:pPr>
              <a:buFont typeface="Arial" panose="020B0604020202020204" pitchFamily="34" charset="0"/>
              <a:buChar char="•"/>
            </a:pPr>
            <a:r>
              <a:rPr lang="en-IN" dirty="0"/>
              <a:t>Decoder block</a:t>
            </a:r>
          </a:p>
        </p:txBody>
      </p:sp>
    </p:spTree>
    <p:extLst>
      <p:ext uri="{BB962C8B-B14F-4D97-AF65-F5344CB8AC3E}">
        <p14:creationId xmlns:p14="http://schemas.microsoft.com/office/powerpoint/2010/main" val="200370984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8F3E5-7A35-3F12-0A29-A8AC88CF0D70}"/>
              </a:ext>
            </a:extLst>
          </p:cNvPr>
          <p:cNvSpPr>
            <a:spLocks noGrp="1"/>
          </p:cNvSpPr>
          <p:nvPr>
            <p:ph type="title"/>
          </p:nvPr>
        </p:nvSpPr>
        <p:spPr>
          <a:xfrm>
            <a:off x="2729008" y="1507721"/>
            <a:ext cx="17522826" cy="1413928"/>
          </a:xfrm>
        </p:spPr>
        <p:txBody>
          <a:bodyPr/>
          <a:lstStyle/>
          <a:p>
            <a:r>
              <a:rPr lang="en-IN" dirty="0">
                <a:latin typeface="Times New Roman" panose="02020603050405020304" pitchFamily="18" charset="0"/>
                <a:cs typeface="Times New Roman" panose="02020603050405020304" pitchFamily="18" charset="0"/>
              </a:rPr>
              <a:t>Result</a:t>
            </a:r>
          </a:p>
        </p:txBody>
      </p:sp>
      <p:sp>
        <p:nvSpPr>
          <p:cNvPr id="5" name="TextBox 4">
            <a:extLst>
              <a:ext uri="{FF2B5EF4-FFF2-40B4-BE49-F238E27FC236}">
                <a16:creationId xmlns:a16="http://schemas.microsoft.com/office/drawing/2014/main" id="{F63BBAE4-FDF8-2216-76DB-E8C3F69F63BE}"/>
              </a:ext>
            </a:extLst>
          </p:cNvPr>
          <p:cNvSpPr txBox="1"/>
          <p:nvPr/>
        </p:nvSpPr>
        <p:spPr>
          <a:xfrm>
            <a:off x="2300653" y="6021970"/>
            <a:ext cx="19782693" cy="6186309"/>
          </a:xfrm>
          <a:prstGeom prst="rect">
            <a:avLst/>
          </a:prstGeom>
          <a:noFill/>
        </p:spPr>
        <p:txBody>
          <a:bodyPr wrap="square" rtlCol="0">
            <a:spAutoFit/>
          </a:bodyPr>
          <a:lstStyle/>
          <a:p>
            <a:pPr marL="571500" indent="-571500" algn="just">
              <a:buFont typeface="Arial" panose="020B0604020202020204" pitchFamily="34" charset="0"/>
              <a:buChar char="•"/>
            </a:pPr>
            <a:r>
              <a:rPr lang="en-IN" sz="4400" dirty="0">
                <a:latin typeface="Times New Roman" panose="02020603050405020304" pitchFamily="18" charset="0"/>
                <a:cs typeface="Times New Roman" panose="02020603050405020304" pitchFamily="18" charset="0"/>
              </a:rPr>
              <a:t>In the proposed model “</a:t>
            </a:r>
            <a:r>
              <a:rPr lang="en-IN" sz="4400" dirty="0" err="1">
                <a:latin typeface="Times New Roman" panose="02020603050405020304" pitchFamily="18" charset="0"/>
                <a:cs typeface="Times New Roman" panose="02020603050405020304" pitchFamily="18" charset="0"/>
              </a:rPr>
              <a:t>adam</a:t>
            </a:r>
            <a:r>
              <a:rPr lang="en-IN" sz="4400" dirty="0">
                <a:latin typeface="Times New Roman" panose="02020603050405020304" pitchFamily="18" charset="0"/>
                <a:cs typeface="Times New Roman" panose="02020603050405020304" pitchFamily="18" charset="0"/>
              </a:rPr>
              <a:t>” optimizer is used and Cross Entropy is used as loss function.</a:t>
            </a:r>
          </a:p>
          <a:p>
            <a:pPr marL="571500" indent="-571500" algn="just">
              <a:buFont typeface="Arial" panose="020B0604020202020204" pitchFamily="34" charset="0"/>
              <a:buChar char="•"/>
            </a:pPr>
            <a:endParaRPr lang="en-IN" sz="4400" dirty="0">
              <a:latin typeface="Times New Roman" panose="02020603050405020304" pitchFamily="18" charset="0"/>
              <a:cs typeface="Times New Roman" panose="02020603050405020304" pitchFamily="18" charset="0"/>
            </a:endParaRPr>
          </a:p>
          <a:p>
            <a:pPr marL="571500" indent="-571500" algn="just">
              <a:buFont typeface="Arial" panose="020B0604020202020204" pitchFamily="34" charset="0"/>
              <a:buChar char="•"/>
            </a:pPr>
            <a:r>
              <a:rPr lang="en-IN" sz="4400" dirty="0">
                <a:latin typeface="Times New Roman" panose="02020603050405020304" pitchFamily="18" charset="0"/>
                <a:cs typeface="Times New Roman" panose="02020603050405020304" pitchFamily="18" charset="0"/>
              </a:rPr>
              <a:t>The model is trained for 3 epochs with few images having batch size of 8.</a:t>
            </a:r>
          </a:p>
          <a:p>
            <a:pPr marL="571500" indent="-571500" algn="just">
              <a:buFont typeface="Arial" panose="020B0604020202020204" pitchFamily="34" charset="0"/>
              <a:buChar char="•"/>
            </a:pPr>
            <a:endParaRPr lang="en-IN" sz="4400" dirty="0">
              <a:latin typeface="Times New Roman" panose="02020603050405020304" pitchFamily="18" charset="0"/>
              <a:cs typeface="Times New Roman" panose="02020603050405020304" pitchFamily="18" charset="0"/>
            </a:endParaRPr>
          </a:p>
          <a:p>
            <a:pPr marL="571500" indent="-571500" algn="just">
              <a:buFont typeface="Arial" panose="020B0604020202020204" pitchFamily="34" charset="0"/>
              <a:buChar char="•"/>
            </a:pPr>
            <a:r>
              <a:rPr lang="en-IN" sz="4400" dirty="0">
                <a:latin typeface="Times New Roman" panose="02020603050405020304" pitchFamily="18" charset="0"/>
                <a:cs typeface="Times New Roman" panose="02020603050405020304" pitchFamily="18" charset="0"/>
              </a:rPr>
              <a:t>Figure 2 and Figure 3 shows the output of the proposed model.</a:t>
            </a:r>
          </a:p>
          <a:p>
            <a:endParaRPr lang="en-IN" sz="4400" dirty="0">
              <a:latin typeface="Times New Roman" panose="02020603050405020304" pitchFamily="18" charset="0"/>
              <a:cs typeface="Times New Roman" panose="02020603050405020304" pitchFamily="18" charset="0"/>
            </a:endParaRPr>
          </a:p>
          <a:p>
            <a:endParaRPr lang="en-IN" sz="4400" dirty="0">
              <a:latin typeface="Times New Roman" panose="02020603050405020304" pitchFamily="18" charset="0"/>
              <a:cs typeface="Times New Roman" panose="02020603050405020304" pitchFamily="18" charset="0"/>
            </a:endParaRPr>
          </a:p>
          <a:p>
            <a:endParaRPr lang="en-IN" sz="4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208323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5D008-7C22-CB8F-7CFF-F8C889DA70DE}"/>
              </a:ext>
            </a:extLst>
          </p:cNvPr>
          <p:cNvSpPr>
            <a:spLocks noGrp="1"/>
          </p:cNvSpPr>
          <p:nvPr>
            <p:ph type="title"/>
          </p:nvPr>
        </p:nvSpPr>
        <p:spPr>
          <a:xfrm>
            <a:off x="2767107" y="1665982"/>
            <a:ext cx="17522826" cy="1413928"/>
          </a:xfrm>
        </p:spPr>
        <p:txBody>
          <a:bodyPr/>
          <a:lstStyle/>
          <a:p>
            <a:r>
              <a:rPr lang="en-IN" dirty="0">
                <a:latin typeface="Times New Roman" panose="02020603050405020304" pitchFamily="18" charset="0"/>
                <a:cs typeface="Times New Roman" panose="02020603050405020304" pitchFamily="18" charset="0"/>
              </a:rPr>
              <a:t>Result (contd.)</a:t>
            </a:r>
          </a:p>
        </p:txBody>
      </p:sp>
      <p:pic>
        <p:nvPicPr>
          <p:cNvPr id="8" name="Picture 7">
            <a:extLst>
              <a:ext uri="{FF2B5EF4-FFF2-40B4-BE49-F238E27FC236}">
                <a16:creationId xmlns:a16="http://schemas.microsoft.com/office/drawing/2014/main" id="{E6010A70-D5BC-8A8C-40A5-C145AEFEA853}"/>
              </a:ext>
            </a:extLst>
          </p:cNvPr>
          <p:cNvPicPr>
            <a:picLocks noChangeAspect="1"/>
          </p:cNvPicPr>
          <p:nvPr/>
        </p:nvPicPr>
        <p:blipFill>
          <a:blip r:embed="rId2"/>
          <a:stretch>
            <a:fillRect/>
          </a:stretch>
        </p:blipFill>
        <p:spPr>
          <a:xfrm>
            <a:off x="3375797" y="5859501"/>
            <a:ext cx="17632406" cy="6067425"/>
          </a:xfrm>
          <a:prstGeom prst="rect">
            <a:avLst/>
          </a:prstGeom>
        </p:spPr>
      </p:pic>
      <p:sp>
        <p:nvSpPr>
          <p:cNvPr id="9" name="TextBox 8">
            <a:extLst>
              <a:ext uri="{FF2B5EF4-FFF2-40B4-BE49-F238E27FC236}">
                <a16:creationId xmlns:a16="http://schemas.microsoft.com/office/drawing/2014/main" id="{E4904B47-0BF8-A306-38DE-83DDAE1CD91E}"/>
              </a:ext>
            </a:extLst>
          </p:cNvPr>
          <p:cNvSpPr txBox="1"/>
          <p:nvPr/>
        </p:nvSpPr>
        <p:spPr>
          <a:xfrm>
            <a:off x="9070948" y="12489633"/>
            <a:ext cx="10920046"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Figure 2: Segmented image of a test image</a:t>
            </a:r>
          </a:p>
        </p:txBody>
      </p:sp>
    </p:spTree>
    <p:extLst>
      <p:ext uri="{BB962C8B-B14F-4D97-AF65-F5344CB8AC3E}">
        <p14:creationId xmlns:p14="http://schemas.microsoft.com/office/powerpoint/2010/main" val="104606924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945D8-7D78-C665-887A-5ABA5FF77DCE}"/>
              </a:ext>
            </a:extLst>
          </p:cNvPr>
          <p:cNvSpPr>
            <a:spLocks noGrp="1"/>
          </p:cNvSpPr>
          <p:nvPr>
            <p:ph type="title"/>
          </p:nvPr>
        </p:nvSpPr>
        <p:spPr>
          <a:xfrm>
            <a:off x="2872615" y="1676400"/>
            <a:ext cx="17522826" cy="1413928"/>
          </a:xfrm>
        </p:spPr>
        <p:txBody>
          <a:bodyPr/>
          <a:lstStyle/>
          <a:p>
            <a:r>
              <a:rPr lang="en-IN" dirty="0">
                <a:latin typeface="Times New Roman" panose="02020603050405020304" pitchFamily="18" charset="0"/>
                <a:cs typeface="Times New Roman" panose="02020603050405020304" pitchFamily="18" charset="0"/>
              </a:rPr>
              <a:t>Result (contd.)</a:t>
            </a:r>
          </a:p>
        </p:txBody>
      </p:sp>
      <p:pic>
        <p:nvPicPr>
          <p:cNvPr id="6" name="Picture 5">
            <a:extLst>
              <a:ext uri="{FF2B5EF4-FFF2-40B4-BE49-F238E27FC236}">
                <a16:creationId xmlns:a16="http://schemas.microsoft.com/office/drawing/2014/main" id="{13924A91-3EB3-F09A-F0BE-78D99A630C79}"/>
              </a:ext>
            </a:extLst>
          </p:cNvPr>
          <p:cNvPicPr>
            <a:picLocks noChangeAspect="1"/>
          </p:cNvPicPr>
          <p:nvPr/>
        </p:nvPicPr>
        <p:blipFill>
          <a:blip r:embed="rId2"/>
          <a:stretch>
            <a:fillRect/>
          </a:stretch>
        </p:blipFill>
        <p:spPr>
          <a:xfrm>
            <a:off x="7036250" y="4672337"/>
            <a:ext cx="7840335" cy="6309973"/>
          </a:xfrm>
          <a:prstGeom prst="rect">
            <a:avLst/>
          </a:prstGeom>
        </p:spPr>
      </p:pic>
      <p:sp>
        <p:nvSpPr>
          <p:cNvPr id="8" name="TextBox 7">
            <a:extLst>
              <a:ext uri="{FF2B5EF4-FFF2-40B4-BE49-F238E27FC236}">
                <a16:creationId xmlns:a16="http://schemas.microsoft.com/office/drawing/2014/main" id="{8D8CE1CC-DAD2-F578-703D-D9776FC0DC42}"/>
              </a:ext>
            </a:extLst>
          </p:cNvPr>
          <p:cNvSpPr txBox="1"/>
          <p:nvPr/>
        </p:nvSpPr>
        <p:spPr>
          <a:xfrm>
            <a:off x="7036250" y="11454825"/>
            <a:ext cx="10779370"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Figure 3: Training and validation loss of the model</a:t>
            </a:r>
          </a:p>
        </p:txBody>
      </p:sp>
      <p:sp>
        <p:nvSpPr>
          <p:cNvPr id="3" name="TextBox 2">
            <a:hlinkClick r:id="rId3" tooltip="code link"/>
            <a:extLst>
              <a:ext uri="{FF2B5EF4-FFF2-40B4-BE49-F238E27FC236}">
                <a16:creationId xmlns:a16="http://schemas.microsoft.com/office/drawing/2014/main" id="{0F542195-D897-F001-9E9D-C8F3D52DB0A4}"/>
              </a:ext>
            </a:extLst>
          </p:cNvPr>
          <p:cNvSpPr txBox="1"/>
          <p:nvPr/>
        </p:nvSpPr>
        <p:spPr>
          <a:xfrm>
            <a:off x="2872615" y="12302709"/>
            <a:ext cx="10863778" cy="523220"/>
          </a:xfrm>
          <a:prstGeom prst="rect">
            <a:avLst/>
          </a:prstGeom>
          <a:noFill/>
        </p:spPr>
        <p:txBody>
          <a:bodyPr wrap="square" rtlCol="0">
            <a:spAutoFit/>
          </a:bodyPr>
          <a:lstStyle/>
          <a:p>
            <a:r>
              <a:rPr lang="en-IN" sz="2800" b="1" dirty="0">
                <a:hlinkClick r:id="rId4"/>
              </a:rPr>
              <a:t>Code</a:t>
            </a:r>
            <a:r>
              <a:rPr lang="en-IN" sz="2800" b="1" dirty="0"/>
              <a:t> </a:t>
            </a:r>
          </a:p>
        </p:txBody>
      </p:sp>
    </p:spTree>
    <p:extLst>
      <p:ext uri="{BB962C8B-B14F-4D97-AF65-F5344CB8AC3E}">
        <p14:creationId xmlns:p14="http://schemas.microsoft.com/office/powerpoint/2010/main" val="14454815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79B6E-386B-3C03-2A25-01D621EA77D1}"/>
              </a:ext>
            </a:extLst>
          </p:cNvPr>
          <p:cNvSpPr>
            <a:spLocks noGrp="1"/>
          </p:cNvSpPr>
          <p:nvPr>
            <p:ph type="title"/>
          </p:nvPr>
        </p:nvSpPr>
        <p:spPr>
          <a:xfrm>
            <a:off x="2309910" y="1676400"/>
            <a:ext cx="17522826" cy="1413928"/>
          </a:xfrm>
        </p:spPr>
        <p:txBody>
          <a:bodyPr/>
          <a:lstStyle/>
          <a:p>
            <a:r>
              <a:rPr lang="en-IN" dirty="0">
                <a:latin typeface="Times New Roman" panose="02020603050405020304" pitchFamily="18" charset="0"/>
                <a:cs typeface="Times New Roman" panose="02020603050405020304" pitchFamily="18" charset="0"/>
              </a:rPr>
              <a:t>Conclusion and future scope</a:t>
            </a:r>
          </a:p>
        </p:txBody>
      </p:sp>
      <p:sp>
        <p:nvSpPr>
          <p:cNvPr id="4" name="Text Placeholder 3">
            <a:extLst>
              <a:ext uri="{FF2B5EF4-FFF2-40B4-BE49-F238E27FC236}">
                <a16:creationId xmlns:a16="http://schemas.microsoft.com/office/drawing/2014/main" id="{06FBBE80-BDE2-784B-7AC1-5A4804730B34}"/>
              </a:ext>
            </a:extLst>
          </p:cNvPr>
          <p:cNvSpPr>
            <a:spLocks noGrp="1"/>
          </p:cNvSpPr>
          <p:nvPr>
            <p:ph type="body" idx="1"/>
          </p:nvPr>
        </p:nvSpPr>
        <p:spPr>
          <a:xfrm>
            <a:off x="1899137" y="5207000"/>
            <a:ext cx="20362985" cy="6832600"/>
          </a:xfrm>
        </p:spPr>
        <p:txBody>
          <a:bodyPr>
            <a:normAutofit/>
          </a:bodyPr>
          <a:lstStyle/>
          <a:p>
            <a:pPr algn="just">
              <a:buFont typeface="Arial" panose="020B0604020202020204" pitchFamily="34" charset="0"/>
              <a:buChar char="•"/>
            </a:pPr>
            <a:r>
              <a:rPr lang="en-IN" sz="4000" dirty="0">
                <a:effectLst/>
                <a:latin typeface="Times New Roman" panose="02020603050405020304" pitchFamily="18" charset="0"/>
                <a:ea typeface="Calibri" panose="020F0502020204030204" pitchFamily="34" charset="0"/>
                <a:cs typeface="Times New Roman" panose="02020603050405020304" pitchFamily="18" charset="0"/>
              </a:rPr>
              <a:t>Image segmentation is a critical task in computer vision that involves dividing an image into multiple segments or regions to extract meaningful information from it.</a:t>
            </a:r>
          </a:p>
          <a:p>
            <a:pPr>
              <a:buFont typeface="Arial" panose="020B0604020202020204" pitchFamily="34" charset="0"/>
              <a:buChar char="•"/>
            </a:pPr>
            <a:r>
              <a:rPr lang="en-IN" sz="4000" dirty="0">
                <a:effectLst/>
                <a:latin typeface="Times New Roman" panose="02020603050405020304" pitchFamily="18" charset="0"/>
                <a:ea typeface="Calibri" panose="020F0502020204030204" pitchFamily="34" charset="0"/>
                <a:cs typeface="Times New Roman" panose="02020603050405020304" pitchFamily="18" charset="0"/>
              </a:rPr>
              <a:t>The use of this technique has resulted in various applications, such as: </a:t>
            </a:r>
          </a:p>
          <a:p>
            <a:pPr lvl="2">
              <a:buFont typeface="Arial" panose="020B0604020202020204" pitchFamily="34" charset="0"/>
              <a:buChar char="•"/>
            </a:pPr>
            <a:r>
              <a:rPr lang="en-IN" sz="3600" dirty="0">
                <a:effectLst/>
                <a:latin typeface="Times New Roman" panose="02020603050405020304" pitchFamily="18" charset="0"/>
                <a:ea typeface="Calibri" panose="020F0502020204030204" pitchFamily="34" charset="0"/>
                <a:cs typeface="Times New Roman" panose="02020603050405020304" pitchFamily="18" charset="0"/>
              </a:rPr>
              <a:t> Object recognition</a:t>
            </a:r>
          </a:p>
          <a:p>
            <a:pPr lvl="2">
              <a:buFont typeface="Arial" panose="020B0604020202020204" pitchFamily="34" charset="0"/>
              <a:buChar char="•"/>
            </a:pPr>
            <a:r>
              <a:rPr lang="en-IN" sz="3600" dirty="0">
                <a:effectLst/>
                <a:latin typeface="Times New Roman" panose="02020603050405020304" pitchFamily="18" charset="0"/>
                <a:ea typeface="Calibri" panose="020F0502020204030204" pitchFamily="34" charset="0"/>
                <a:cs typeface="Times New Roman" panose="02020603050405020304" pitchFamily="18" charset="0"/>
              </a:rPr>
              <a:t> Medical imaging</a:t>
            </a:r>
          </a:p>
          <a:p>
            <a:pPr lvl="2">
              <a:buFont typeface="Arial" panose="020B0604020202020204" pitchFamily="34" charset="0"/>
              <a:buChar char="•"/>
            </a:pPr>
            <a:r>
              <a:rPr lang="en-IN" sz="3600" dirty="0">
                <a:effectLst/>
                <a:latin typeface="Times New Roman" panose="02020603050405020304" pitchFamily="18" charset="0"/>
                <a:ea typeface="Calibri" panose="020F0502020204030204" pitchFamily="34" charset="0"/>
                <a:cs typeface="Times New Roman" panose="02020603050405020304" pitchFamily="18" charset="0"/>
              </a:rPr>
              <a:t>Autonomous driving</a:t>
            </a:r>
          </a:p>
        </p:txBody>
      </p:sp>
    </p:spTree>
    <p:extLst>
      <p:ext uri="{BB962C8B-B14F-4D97-AF65-F5344CB8AC3E}">
        <p14:creationId xmlns:p14="http://schemas.microsoft.com/office/powerpoint/2010/main" val="391246158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6F2B2-CE81-9C08-8E1A-7E457F7B4DDB}"/>
              </a:ext>
            </a:extLst>
          </p:cNvPr>
          <p:cNvSpPr>
            <a:spLocks noGrp="1"/>
          </p:cNvSpPr>
          <p:nvPr>
            <p:ph type="title"/>
          </p:nvPr>
        </p:nvSpPr>
        <p:spPr>
          <a:xfrm>
            <a:off x="2309907" y="1947336"/>
            <a:ext cx="17522826" cy="1413928"/>
          </a:xfrm>
        </p:spPr>
        <p:txBody>
          <a:bodyPr/>
          <a:lstStyle/>
          <a:p>
            <a:r>
              <a:rPr lang="en-IN" dirty="0">
                <a:latin typeface="Times New Roman" panose="02020603050405020304" pitchFamily="18" charset="0"/>
                <a:cs typeface="Times New Roman" panose="02020603050405020304" pitchFamily="18" charset="0"/>
              </a:rPr>
              <a:t>Conclusion and future scope (contd.)</a:t>
            </a:r>
            <a:endParaRPr lang="en-IN" dirty="0"/>
          </a:p>
        </p:txBody>
      </p:sp>
      <p:sp>
        <p:nvSpPr>
          <p:cNvPr id="4" name="Text Placeholder 3">
            <a:extLst>
              <a:ext uri="{FF2B5EF4-FFF2-40B4-BE49-F238E27FC236}">
                <a16:creationId xmlns:a16="http://schemas.microsoft.com/office/drawing/2014/main" id="{F5DCC8A6-5A09-7C7E-7550-4CAD3CAD7D49}"/>
              </a:ext>
            </a:extLst>
          </p:cNvPr>
          <p:cNvSpPr>
            <a:spLocks noGrp="1"/>
          </p:cNvSpPr>
          <p:nvPr>
            <p:ph type="body" idx="1"/>
          </p:nvPr>
        </p:nvSpPr>
        <p:spPr/>
        <p:txBody>
          <a:bodyPr>
            <a:normAutofit/>
          </a:bodyPr>
          <a:lstStyle/>
          <a:p>
            <a:pPr>
              <a:buFont typeface="Arial" panose="020B0604020202020204" pitchFamily="34" charset="0"/>
              <a:buChar char="•"/>
            </a:pPr>
            <a:r>
              <a:rPr lang="en-IN" sz="4000" dirty="0">
                <a:latin typeface="Times New Roman" panose="02020603050405020304" pitchFamily="18" charset="0"/>
                <a:ea typeface="Calibri" panose="020F0502020204030204" pitchFamily="34" charset="0"/>
                <a:cs typeface="Times New Roman" panose="02020603050405020304" pitchFamily="18" charset="0"/>
              </a:rPr>
              <a:t>T</a:t>
            </a:r>
            <a:r>
              <a:rPr lang="en-IN" sz="4000" dirty="0">
                <a:effectLst/>
                <a:latin typeface="Times New Roman" panose="02020603050405020304" pitchFamily="18" charset="0"/>
                <a:ea typeface="Calibri" panose="020F0502020204030204" pitchFamily="34" charset="0"/>
                <a:cs typeface="Times New Roman" panose="02020603050405020304" pitchFamily="18" charset="0"/>
              </a:rPr>
              <a:t>here are still some challenges and limitations in image segmentation, such as:	</a:t>
            </a:r>
          </a:p>
          <a:p>
            <a:pPr lvl="1">
              <a:buFont typeface="Arial" panose="020B0604020202020204" pitchFamily="34" charset="0"/>
              <a:buChar char="•"/>
            </a:pPr>
            <a:r>
              <a:rPr lang="en-IN" sz="36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3600" dirty="0">
                <a:latin typeface="Times New Roman" panose="02020603050405020304" pitchFamily="18" charset="0"/>
                <a:ea typeface="Calibri" panose="020F0502020204030204" pitchFamily="34" charset="0"/>
                <a:cs typeface="Times New Roman" panose="02020603050405020304" pitchFamily="18" charset="0"/>
              </a:rPr>
              <a:t>D</a:t>
            </a:r>
            <a:r>
              <a:rPr lang="en-IN" sz="3600" dirty="0">
                <a:effectLst/>
                <a:latin typeface="Times New Roman" panose="02020603050405020304" pitchFamily="18" charset="0"/>
                <a:ea typeface="Calibri" panose="020F0502020204030204" pitchFamily="34" charset="0"/>
                <a:cs typeface="Times New Roman" panose="02020603050405020304" pitchFamily="18" charset="0"/>
              </a:rPr>
              <a:t>ifficulty of segmenting complex scenes.</a:t>
            </a:r>
          </a:p>
          <a:p>
            <a:pPr lvl="1">
              <a:buFont typeface="Arial" panose="020B0604020202020204" pitchFamily="34" charset="0"/>
              <a:buChar char="•"/>
            </a:pPr>
            <a:r>
              <a:rPr lang="en-IN" sz="3600" dirty="0">
                <a:effectLst/>
                <a:latin typeface="Times New Roman" panose="02020603050405020304" pitchFamily="18" charset="0"/>
                <a:ea typeface="Calibri" panose="020F0502020204030204" pitchFamily="34" charset="0"/>
                <a:cs typeface="Times New Roman" panose="02020603050405020304" pitchFamily="18" charset="0"/>
              </a:rPr>
              <a:t>  Lack of annotated data for certain domains.</a:t>
            </a:r>
          </a:p>
          <a:p>
            <a:pPr lvl="1">
              <a:buFont typeface="Arial" panose="020B0604020202020204" pitchFamily="34" charset="0"/>
              <a:buChar char="•"/>
            </a:pPr>
            <a:r>
              <a:rPr lang="en-IN" sz="3600" dirty="0">
                <a:effectLst/>
                <a:latin typeface="Times New Roman" panose="02020603050405020304" pitchFamily="18" charset="0"/>
                <a:ea typeface="Calibri" panose="020F0502020204030204" pitchFamily="34" charset="0"/>
                <a:cs typeface="Times New Roman" panose="02020603050405020304" pitchFamily="18" charset="0"/>
              </a:rPr>
              <a:t>  Trade-off between accuracy and speed.</a:t>
            </a:r>
          </a:p>
          <a:p>
            <a:pPr lvl="1">
              <a:buFont typeface="Arial" panose="020B0604020202020204" pitchFamily="34" charset="0"/>
              <a:buChar char="•"/>
            </a:pPr>
            <a:endParaRPr lang="en-IN" sz="3600" dirty="0">
              <a:latin typeface="Times New Roman" panose="02020603050405020304" pitchFamily="18" charset="0"/>
              <a:ea typeface="Calibri" panose="020F0502020204030204" pitchFamily="34" charset="0"/>
              <a:cs typeface="Times New Roman" panose="02020603050405020304" pitchFamily="18" charset="0"/>
            </a:endParaRPr>
          </a:p>
          <a:p>
            <a:pPr>
              <a:buFont typeface="Arial" panose="020B0604020202020204" pitchFamily="34" charset="0"/>
              <a:buChar char="•"/>
            </a:pPr>
            <a:r>
              <a:rPr lang="en-IN" sz="4000" dirty="0">
                <a:effectLst/>
                <a:latin typeface="Times New Roman" panose="02020603050405020304" pitchFamily="18" charset="0"/>
                <a:ea typeface="Calibri" panose="020F0502020204030204" pitchFamily="34" charset="0"/>
                <a:cs typeface="Times New Roman" panose="02020603050405020304" pitchFamily="18" charset="0"/>
              </a:rPr>
              <a:t>The result of the proposed u-net model is not much proficient</a:t>
            </a:r>
            <a:r>
              <a:rPr lang="en-IN" sz="4000" dirty="0">
                <a:latin typeface="Times New Roman" panose="02020603050405020304" pitchFamily="18" charset="0"/>
                <a:ea typeface="Calibri" panose="020F0502020204030204" pitchFamily="34" charset="0"/>
                <a:cs typeface="Times New Roman" panose="02020603050405020304" pitchFamily="18" charset="0"/>
              </a:rPr>
              <a:t>, hence there is need of some another method to increase the accuracy.</a:t>
            </a:r>
            <a:endParaRPr lang="en-IN" sz="4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1288555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C351F1-17D2-2066-93D3-E503AEB58996}"/>
              </a:ext>
            </a:extLst>
          </p:cNvPr>
          <p:cNvSpPr txBox="1"/>
          <p:nvPr/>
        </p:nvSpPr>
        <p:spPr>
          <a:xfrm>
            <a:off x="1510045" y="4765430"/>
            <a:ext cx="21719231" cy="8369471"/>
          </a:xfrm>
          <a:prstGeom prst="rect">
            <a:avLst/>
          </a:prstGeom>
          <a:noFill/>
        </p:spPr>
        <p:txBody>
          <a:bodyPr wrap="square" rtlCol="0">
            <a:spAutoFit/>
          </a:bodyPr>
          <a:lstStyle/>
          <a:p>
            <a:pPr algn="just">
              <a:lnSpc>
                <a:spcPct val="107000"/>
              </a:lnSpc>
              <a:spcAft>
                <a:spcPts val="800"/>
              </a:spcAft>
            </a:pPr>
            <a:r>
              <a:rPr lang="en-IN" sz="3200" kern="100" dirty="0">
                <a:effectLst/>
                <a:latin typeface="Times New Roman" panose="02020603050405020304" pitchFamily="18" charset="0"/>
                <a:ea typeface="Calibri" panose="020F0502020204030204" pitchFamily="34" charset="0"/>
                <a:cs typeface="Mangal" panose="02040503050203030202" pitchFamily="18" charset="0"/>
              </a:rPr>
              <a:t>[1] </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Yue, K., Yang, L., Li, R., Hu, W., Zhang, F., &amp; Li, W. (2019).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TreeUNet</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Adaptive tree convolutional neural networks for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subdecimeter</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aerial image segmentation.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ISPRS Journal of Photogrammetry and Remote Sensing</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156</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1-13.</a:t>
            </a:r>
          </a:p>
          <a:p>
            <a:pPr algn="just">
              <a:lnSpc>
                <a:spcPct val="107000"/>
              </a:lnSpc>
              <a:spcAft>
                <a:spcPts val="800"/>
              </a:spcAft>
            </a:pPr>
            <a:endParaRPr lang="en-IN" sz="3200" kern="1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[2] Gupta, A., Watson, S., &amp; Yin, H. (2021). Deep learning-based aerial image segmentation with open data for disaster impact assessment.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Neurocomputing</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439</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22-33.</a:t>
            </a:r>
            <a:endParaRPr lang="en-IN" sz="3200" kern="1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endPar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endParaRPr>
          </a:p>
          <a:p>
            <a:pPr algn="just">
              <a:lnSpc>
                <a:spcPct val="107000"/>
              </a:lnSpc>
              <a:spcAft>
                <a:spcPts val="800"/>
              </a:spcAft>
            </a:pP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[3] </a:t>
            </a:r>
            <a:r>
              <a:rPr lang="en-IN" sz="3200" kern="100" dirty="0">
                <a:effectLst/>
                <a:latin typeface="Times New Roman" panose="02020603050405020304" pitchFamily="18" charset="0"/>
                <a:ea typeface="Calibri" panose="020F0502020204030204" pitchFamily="34" charset="0"/>
                <a:cs typeface="Mangal" panose="02040503050203030202" pitchFamily="18" charset="0"/>
              </a:rPr>
              <a:t>An efficient brain </a:t>
            </a:r>
            <a:r>
              <a:rPr lang="en-IN" sz="3200" kern="100" dirty="0" err="1">
                <a:effectLst/>
                <a:latin typeface="Times New Roman" panose="02020603050405020304" pitchFamily="18" charset="0"/>
                <a:ea typeface="Calibri" panose="020F0502020204030204" pitchFamily="34" charset="0"/>
                <a:cs typeface="Mangal" panose="02040503050203030202" pitchFamily="18" charset="0"/>
              </a:rPr>
              <a:t>tumor</a:t>
            </a:r>
            <a:r>
              <a:rPr lang="en-IN" sz="3200" kern="100" dirty="0">
                <a:effectLst/>
                <a:latin typeface="Times New Roman" panose="02020603050405020304" pitchFamily="18" charset="0"/>
                <a:ea typeface="Calibri" panose="020F0502020204030204" pitchFamily="34" charset="0"/>
                <a:cs typeface="Mangal" panose="02040503050203030202" pitchFamily="18" charset="0"/>
              </a:rPr>
              <a:t> image segmentation based on deep residual networks (</a:t>
            </a:r>
            <a:r>
              <a:rPr lang="en-IN" sz="3200" kern="100" dirty="0" err="1">
                <a:effectLst/>
                <a:latin typeface="Times New Roman" panose="02020603050405020304" pitchFamily="18" charset="0"/>
                <a:ea typeface="Calibri" panose="020F0502020204030204" pitchFamily="34" charset="0"/>
                <a:cs typeface="Mangal" panose="02040503050203030202" pitchFamily="18" charset="0"/>
              </a:rPr>
              <a:t>ResNets</a:t>
            </a:r>
            <a:r>
              <a:rPr lang="en-IN" sz="3200" kern="100" dirty="0">
                <a:effectLst/>
                <a:latin typeface="Times New Roman" panose="02020603050405020304" pitchFamily="18" charset="0"/>
                <a:ea typeface="Calibri" panose="020F0502020204030204" pitchFamily="34" charset="0"/>
                <a:cs typeface="Mangal" panose="02040503050203030202" pitchFamily="18" charset="0"/>
              </a:rPr>
              <a:t>)</a:t>
            </a:r>
            <a:endParaRPr lang="en-IN" sz="3200" kern="1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endPar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endParaRPr>
          </a:p>
          <a:p>
            <a:pPr algn="just">
              <a:lnSpc>
                <a:spcPct val="107000"/>
              </a:lnSpc>
              <a:spcAft>
                <a:spcPts val="800"/>
              </a:spcAft>
            </a:pP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[4] Li, N., Huo, H., Zhao, Y. M., Chen, X., &amp; Fang, T. (2013). A spatial clustering method with edge weighting for image segmentation.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IEEE Geoscience and Remote Sensing Letters</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10</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(5), 1124-1128.</a:t>
            </a:r>
            <a:endParaRPr lang="en-IN" sz="3200" kern="1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endPar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endParaRPr>
          </a:p>
          <a:p>
            <a:pPr algn="just">
              <a:lnSpc>
                <a:spcPct val="107000"/>
              </a:lnSpc>
              <a:spcAft>
                <a:spcPts val="800"/>
              </a:spcAft>
            </a:pP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[5] Wang, Z., &amp;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Boesch</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R. (2007).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Color</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-and texture-based image segmentation for improved forest delineation.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IEEE Transactions on Geoscience and Remote Sensing</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45</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(10), 3055-3062.</a:t>
            </a:r>
          </a:p>
          <a:p>
            <a:pPr algn="just">
              <a:lnSpc>
                <a:spcPct val="107000"/>
              </a:lnSpc>
              <a:spcAft>
                <a:spcPts val="800"/>
              </a:spcAft>
            </a:pPr>
            <a:endParaRPr lang="en-IN" sz="3200" kern="1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3" name="Conclusion">
            <a:extLst>
              <a:ext uri="{FF2B5EF4-FFF2-40B4-BE49-F238E27FC236}">
                <a16:creationId xmlns:a16="http://schemas.microsoft.com/office/drawing/2014/main" id="{615CD862-B7A0-D980-11B0-A8790E6860C0}"/>
              </a:ext>
            </a:extLst>
          </p:cNvPr>
          <p:cNvSpPr txBox="1">
            <a:spLocks/>
          </p:cNvSpPr>
          <p:nvPr/>
        </p:nvSpPr>
        <p:spPr bwMode="gray">
          <a:xfrm>
            <a:off x="1975801" y="1610691"/>
            <a:ext cx="17522826" cy="1413928"/>
          </a:xfrm>
          <a:prstGeom prst="rect">
            <a:avLst/>
          </a:prstGeom>
        </p:spPr>
        <p:txBody>
          <a:bodyPr vert="horz" lIns="91440" tIns="45720" rIns="91440" bIns="45720" rtlCol="0" anchor="ctr">
            <a:noAutofit/>
          </a:bodyPr>
          <a:lstStyle>
            <a:lvl1pPr algn="l" defTabSz="914400" rtl="0" eaLnBrk="1" latinLnBrk="0" hangingPunct="1">
              <a:spcBef>
                <a:spcPct val="0"/>
              </a:spcBef>
              <a:buNone/>
              <a:defRPr sz="72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dirty="0">
                <a:latin typeface="Times New Roman" panose="02020603050405020304" pitchFamily="18" charset="0"/>
                <a:cs typeface="Times New Roman" panose="02020603050405020304" pitchFamily="18" charset="0"/>
              </a:rPr>
              <a:t>References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859D47E-F69F-7C52-AA86-2937A331AB80}"/>
              </a:ext>
            </a:extLst>
          </p:cNvPr>
          <p:cNvSpPr>
            <a:spLocks noGrp="1"/>
          </p:cNvSpPr>
          <p:nvPr>
            <p:ph type="body" idx="1"/>
          </p:nvPr>
        </p:nvSpPr>
        <p:spPr>
          <a:xfrm>
            <a:off x="1272069" y="4872891"/>
            <a:ext cx="21839861" cy="8034215"/>
          </a:xfrm>
        </p:spPr>
        <p:txBody>
          <a:bodyPr>
            <a:normAutofit/>
          </a:bodyPr>
          <a:lstStyle/>
          <a:p>
            <a:pPr marL="0" indent="0" algn="just">
              <a:lnSpc>
                <a:spcPct val="107000"/>
              </a:lnSpc>
              <a:spcAft>
                <a:spcPts val="800"/>
              </a:spcAft>
              <a:buNone/>
            </a:pP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6]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Esch</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T.,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Thiel</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M., Bock, M., Roth, A., &amp;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Dech</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S. (2008). Improvement of image segmentation accuracy based on multiscale optimization procedure.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IEEE Geoscience and Remote Sensing Letters</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5</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(3), 463-467.</a:t>
            </a:r>
            <a:endParaRPr lang="en-IN" sz="3200" kern="100" dirty="0">
              <a:effectLst/>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[7] </a:t>
            </a:r>
            <a:r>
              <a:rPr lang="en-IN" sz="3200" kern="0" dirty="0">
                <a:solidFill>
                  <a:srgbClr val="222222"/>
                </a:solidFill>
                <a:effectLst/>
                <a:latin typeface="Times New Roman" panose="02020603050405020304" pitchFamily="18" charset="0"/>
                <a:ea typeface="Times New Roman" panose="02020603050405020304" pitchFamily="18" charset="0"/>
                <a:cs typeface="Mangal" panose="02040503050203030202" pitchFamily="18" charset="0"/>
              </a:rPr>
              <a:t>Du, G., Cao, X., Liang, J., Chen, X., &amp; Zhan, Y. (2020). Medical image segmentation based on u-net: A review. </a:t>
            </a:r>
            <a:r>
              <a:rPr lang="en-IN" sz="3200" i="1" kern="0" dirty="0">
                <a:solidFill>
                  <a:srgbClr val="222222"/>
                </a:solidFill>
                <a:effectLst/>
                <a:latin typeface="Times New Roman" panose="02020603050405020304" pitchFamily="18" charset="0"/>
                <a:ea typeface="Times New Roman" panose="02020603050405020304" pitchFamily="18" charset="0"/>
                <a:cs typeface="Mangal" panose="02040503050203030202" pitchFamily="18" charset="0"/>
              </a:rPr>
              <a:t>Journal of Imaging Science and </a:t>
            </a:r>
            <a:r>
              <a:rPr lang="en-IN" sz="3200" kern="0" dirty="0">
                <a:solidFill>
                  <a:srgbClr val="222222"/>
                </a:solidFill>
                <a:effectLst/>
                <a:latin typeface="Times New Roman" panose="02020603050405020304" pitchFamily="18" charset="0"/>
                <a:ea typeface="Times New Roman" panose="02020603050405020304" pitchFamily="18" charset="0"/>
                <a:cs typeface="Mangal" panose="02040503050203030202" pitchFamily="18" charset="0"/>
              </a:rPr>
              <a:t>Technology.</a:t>
            </a:r>
            <a:endParaRPr lang="en-IN" sz="3200" kern="100" dirty="0">
              <a:effectLst/>
              <a:latin typeface="Calibri" panose="020F0502020204030204" pitchFamily="34" charset="0"/>
              <a:ea typeface="Calibri" panose="020F0502020204030204" pitchFamily="34" charset="0"/>
              <a:cs typeface="Mangal" panose="02040503050203030202" pitchFamily="18" charset="0"/>
            </a:endParaRPr>
          </a:p>
          <a:p>
            <a:pPr marL="0" indent="0" algn="just">
              <a:lnSpc>
                <a:spcPct val="107000"/>
              </a:lnSpc>
              <a:spcAft>
                <a:spcPts val="800"/>
              </a:spcAft>
              <a:buNone/>
            </a:pP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[8] Kaiser, P., Wegner, J. D.,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Lucchi</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A., Jaggi, M., Hofmann, T., &amp; Schindler, K. (2017). Learning aerial image segmentation from online maps.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IEEE Transactions on Geoscience and Remote Sensing</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55</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(11), 6054-6068.</a:t>
            </a:r>
          </a:p>
          <a:p>
            <a:pPr marL="0" indent="0" algn="just">
              <a:lnSpc>
                <a:spcPct val="107000"/>
              </a:lnSpc>
              <a:spcAft>
                <a:spcPts val="800"/>
              </a:spcAft>
              <a:buNone/>
            </a:pP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[9]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Broni-Bediako</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C., Murata, Y.,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Mormille</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L. H., &amp; </a:t>
            </a:r>
            <a:r>
              <a:rPr lang="en-IN" sz="3200" kern="100" dirty="0" err="1">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Atsumi</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M. (2021). Evolutionary NAS for aerial image segmentation with gene expression programming of cellular encoding. </a:t>
            </a:r>
            <a:r>
              <a:rPr lang="en-IN" sz="3200" i="1"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Neural Computing and Applications</a:t>
            </a:r>
            <a:r>
              <a:rPr lang="en-IN" sz="3200" kern="100" dirty="0">
                <a:solidFill>
                  <a:srgbClr val="222222"/>
                </a:solidFill>
                <a:effectLst/>
                <a:latin typeface="Times New Roman" panose="02020603050405020304" pitchFamily="18" charset="0"/>
                <a:ea typeface="Calibri" panose="020F0502020204030204" pitchFamily="34" charset="0"/>
                <a:cs typeface="Mangal" panose="02040503050203030202" pitchFamily="18" charset="0"/>
              </a:rPr>
              <a:t>, 1-20.</a:t>
            </a:r>
            <a:endParaRPr lang="en-IN" sz="3200" kern="100" dirty="0">
              <a:effectLst/>
              <a:latin typeface="Calibri" panose="020F0502020204030204" pitchFamily="34" charset="0"/>
              <a:ea typeface="Calibri" panose="020F0502020204030204" pitchFamily="34" charset="0"/>
              <a:cs typeface="Mangal" panose="02040503050203030202" pitchFamily="18" charset="0"/>
            </a:endParaRPr>
          </a:p>
          <a:p>
            <a:pPr marL="0" indent="0" algn="just">
              <a:buNone/>
            </a:pPr>
            <a:r>
              <a:rPr lang="en-IN" sz="3200" dirty="0">
                <a:solidFill>
                  <a:srgbClr val="222222"/>
                </a:solidFill>
                <a:effectLst/>
                <a:latin typeface="Times New Roman" panose="02020603050405020304" pitchFamily="18" charset="0"/>
                <a:ea typeface="Calibri" panose="020F0502020204030204" pitchFamily="34" charset="0"/>
              </a:rPr>
              <a:t>[10] Behera, T. K., </a:t>
            </a:r>
            <a:r>
              <a:rPr lang="en-IN" sz="3200" dirty="0" err="1">
                <a:solidFill>
                  <a:srgbClr val="222222"/>
                </a:solidFill>
                <a:effectLst/>
                <a:latin typeface="Times New Roman" panose="02020603050405020304" pitchFamily="18" charset="0"/>
                <a:ea typeface="Calibri" panose="020F0502020204030204" pitchFamily="34" charset="0"/>
              </a:rPr>
              <a:t>Bakshi</a:t>
            </a:r>
            <a:r>
              <a:rPr lang="en-IN" sz="3200" dirty="0">
                <a:solidFill>
                  <a:srgbClr val="222222"/>
                </a:solidFill>
                <a:effectLst/>
                <a:latin typeface="Times New Roman" panose="02020603050405020304" pitchFamily="18" charset="0"/>
                <a:ea typeface="Calibri" panose="020F0502020204030204" pitchFamily="34" charset="0"/>
              </a:rPr>
              <a:t>, S., Nappi, M., &amp; Sa, P. K. (2023). </a:t>
            </a:r>
            <a:r>
              <a:rPr lang="en-IN" sz="3200" dirty="0" err="1">
                <a:solidFill>
                  <a:srgbClr val="222222"/>
                </a:solidFill>
                <a:effectLst/>
                <a:latin typeface="Times New Roman" panose="02020603050405020304" pitchFamily="18" charset="0"/>
                <a:ea typeface="Calibri" panose="020F0502020204030204" pitchFamily="34" charset="0"/>
              </a:rPr>
              <a:t>Superpixel</a:t>
            </a:r>
            <a:r>
              <a:rPr lang="en-IN" sz="3200" dirty="0">
                <a:solidFill>
                  <a:srgbClr val="222222"/>
                </a:solidFill>
                <a:effectLst/>
                <a:latin typeface="Times New Roman" panose="02020603050405020304" pitchFamily="18" charset="0"/>
                <a:ea typeface="Calibri" panose="020F0502020204030204" pitchFamily="34" charset="0"/>
              </a:rPr>
              <a:t>-Based Multiscale CNN Approach Toward Multiclass Object Segmentation From UAV-Captured Aerial Images. </a:t>
            </a:r>
            <a:r>
              <a:rPr lang="en-IN" sz="3200" i="1" dirty="0">
                <a:solidFill>
                  <a:srgbClr val="222222"/>
                </a:solidFill>
                <a:effectLst/>
                <a:latin typeface="Times New Roman" panose="02020603050405020304" pitchFamily="18" charset="0"/>
                <a:ea typeface="Calibri" panose="020F0502020204030204" pitchFamily="34" charset="0"/>
              </a:rPr>
              <a:t>IEEE Journal of Selected Topics in Applied Earth Observations and Remote Sensing</a:t>
            </a:r>
            <a:r>
              <a:rPr lang="en-IN" sz="3200" dirty="0">
                <a:solidFill>
                  <a:srgbClr val="222222"/>
                </a:solidFill>
                <a:effectLst/>
                <a:latin typeface="Times New Roman" panose="02020603050405020304" pitchFamily="18" charset="0"/>
                <a:ea typeface="Calibri" panose="020F0502020204030204" pitchFamily="34" charset="0"/>
              </a:rPr>
              <a:t>, </a:t>
            </a:r>
            <a:r>
              <a:rPr lang="en-IN" sz="3200" i="1" dirty="0">
                <a:solidFill>
                  <a:srgbClr val="222222"/>
                </a:solidFill>
                <a:effectLst/>
                <a:latin typeface="Times New Roman" panose="02020603050405020304" pitchFamily="18" charset="0"/>
                <a:ea typeface="Calibri" panose="020F0502020204030204" pitchFamily="34" charset="0"/>
              </a:rPr>
              <a:t>16</a:t>
            </a:r>
            <a:r>
              <a:rPr lang="en-IN" sz="3200" dirty="0">
                <a:solidFill>
                  <a:srgbClr val="222222"/>
                </a:solidFill>
                <a:effectLst/>
                <a:latin typeface="Times New Roman" panose="02020603050405020304" pitchFamily="18" charset="0"/>
                <a:ea typeface="Calibri" panose="020F0502020204030204" pitchFamily="34" charset="0"/>
              </a:rPr>
              <a:t>, 1771-1784.</a:t>
            </a:r>
            <a:endParaRPr lang="en-IN" sz="5400" dirty="0"/>
          </a:p>
        </p:txBody>
      </p:sp>
      <p:sp>
        <p:nvSpPr>
          <p:cNvPr id="5" name="Conclusion">
            <a:extLst>
              <a:ext uri="{FF2B5EF4-FFF2-40B4-BE49-F238E27FC236}">
                <a16:creationId xmlns:a16="http://schemas.microsoft.com/office/drawing/2014/main" id="{67CEAB57-C03C-2780-3803-EA2BE483072E}"/>
              </a:ext>
            </a:extLst>
          </p:cNvPr>
          <p:cNvSpPr txBox="1">
            <a:spLocks/>
          </p:cNvSpPr>
          <p:nvPr/>
        </p:nvSpPr>
        <p:spPr bwMode="gray">
          <a:xfrm>
            <a:off x="1975801" y="1610691"/>
            <a:ext cx="17522826" cy="1413928"/>
          </a:xfrm>
          <a:prstGeom prst="rect">
            <a:avLst/>
          </a:prstGeom>
        </p:spPr>
        <p:txBody>
          <a:bodyPr vert="horz" lIns="91440" tIns="45720" rIns="91440" bIns="45720" rtlCol="0" anchor="ctr">
            <a:noAutofit/>
          </a:bodyPr>
          <a:lstStyle>
            <a:lvl1pPr algn="l" defTabSz="914400" rtl="0" eaLnBrk="1" latinLnBrk="0" hangingPunct="1">
              <a:spcBef>
                <a:spcPct val="0"/>
              </a:spcBef>
              <a:buNone/>
              <a:defRPr sz="72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dirty="0">
                <a:latin typeface="Times New Roman" panose="02020603050405020304" pitchFamily="18" charset="0"/>
                <a:cs typeface="Times New Roman" panose="02020603050405020304" pitchFamily="18" charset="0"/>
              </a:rPr>
              <a:t>References (contd.)</a:t>
            </a:r>
          </a:p>
        </p:txBody>
      </p:sp>
    </p:spTree>
    <p:extLst>
      <p:ext uri="{BB962C8B-B14F-4D97-AF65-F5344CB8AC3E}">
        <p14:creationId xmlns:p14="http://schemas.microsoft.com/office/powerpoint/2010/main" val="195762225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B480F-3216-A97D-9D80-CA48FAA235BA}"/>
              </a:ext>
            </a:extLst>
          </p:cNvPr>
          <p:cNvSpPr>
            <a:spLocks noGrp="1"/>
          </p:cNvSpPr>
          <p:nvPr>
            <p:ph type="title"/>
          </p:nvPr>
        </p:nvSpPr>
        <p:spPr>
          <a:xfrm>
            <a:off x="8482107" y="7011705"/>
            <a:ext cx="5849355" cy="1938864"/>
          </a:xfrm>
        </p:spPr>
        <p:txBody>
          <a:bodyPr/>
          <a:lstStyle/>
          <a:p>
            <a:r>
              <a:rPr lang="en-IN" sz="8000" b="1" dirty="0">
                <a:solidFill>
                  <a:schemeClr val="tx1"/>
                </a:solidFill>
              </a:rPr>
              <a:t>Thank you</a:t>
            </a:r>
          </a:p>
        </p:txBody>
      </p:sp>
      <p:sp>
        <p:nvSpPr>
          <p:cNvPr id="3" name="Text Placeholder 2">
            <a:extLst>
              <a:ext uri="{FF2B5EF4-FFF2-40B4-BE49-F238E27FC236}">
                <a16:creationId xmlns:a16="http://schemas.microsoft.com/office/drawing/2014/main" id="{73E47228-7FA6-5C54-35E8-014F9E8F4119}"/>
              </a:ext>
            </a:extLst>
          </p:cNvPr>
          <p:cNvSpPr>
            <a:spLocks noGrp="1"/>
          </p:cNvSpPr>
          <p:nvPr>
            <p:ph type="body" sz="quarter" idx="21"/>
          </p:nvPr>
        </p:nvSpPr>
        <p:spPr/>
        <p:txBody>
          <a:bodyPr/>
          <a:lstStyle/>
          <a:p>
            <a:r>
              <a:rPr lang="en-IN" dirty="0"/>
              <a:t> </a:t>
            </a:r>
          </a:p>
        </p:txBody>
      </p:sp>
    </p:spTree>
    <p:extLst>
      <p:ext uri="{BB962C8B-B14F-4D97-AF65-F5344CB8AC3E}">
        <p14:creationId xmlns:p14="http://schemas.microsoft.com/office/powerpoint/2010/main" val="225778575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9" name="Contents"/>
          <p:cNvSpPr txBox="1">
            <a:spLocks noGrp="1"/>
          </p:cNvSpPr>
          <p:nvPr>
            <p:ph type="title"/>
          </p:nvPr>
        </p:nvSpPr>
        <p:spPr>
          <a:xfrm>
            <a:off x="2134061" y="1676400"/>
            <a:ext cx="17522826" cy="1413928"/>
          </a:xfrm>
          <a:prstGeom prst="rect">
            <a:avLst/>
          </a:prstGeom>
        </p:spPr>
        <p:txBody>
          <a:bodyPr/>
          <a:lstStyle/>
          <a:p>
            <a:r>
              <a:rPr dirty="0">
                <a:latin typeface="Times New Roman" panose="02020603050405020304" pitchFamily="18" charset="0"/>
                <a:cs typeface="Times New Roman" panose="02020603050405020304" pitchFamily="18" charset="0"/>
              </a:rPr>
              <a:t>Contents</a:t>
            </a:r>
          </a:p>
        </p:txBody>
      </p:sp>
      <p:sp>
        <p:nvSpPr>
          <p:cNvPr id="160" name="Abstract…"/>
          <p:cNvSpPr txBox="1">
            <a:spLocks noGrp="1"/>
          </p:cNvSpPr>
          <p:nvPr>
            <p:ph type="body" idx="1"/>
          </p:nvPr>
        </p:nvSpPr>
        <p:spPr>
          <a:xfrm>
            <a:off x="2556095" y="4697046"/>
            <a:ext cx="17522824" cy="8368323"/>
          </a:xfrm>
          <a:prstGeom prst="rect">
            <a:avLst/>
          </a:prstGeom>
        </p:spPr>
        <p:txBody>
          <a:bodyPr>
            <a:noAutofit/>
          </a:bodyPr>
          <a:lstStyle/>
          <a:p>
            <a:pPr>
              <a:buFont typeface="Arial" panose="020B0604020202020204" pitchFamily="34" charset="0"/>
              <a:buChar char="•"/>
            </a:pPr>
            <a:endParaRPr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Literature survey</a:t>
            </a:r>
          </a:p>
          <a:p>
            <a:pPr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Research problem</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Dataset description</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Proposed method</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Result</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Conclusion and future scope</a:t>
            </a:r>
          </a:p>
          <a:p>
            <a:pPr>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References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2" name="Abstract"/>
          <p:cNvSpPr txBox="1">
            <a:spLocks noGrp="1"/>
          </p:cNvSpPr>
          <p:nvPr>
            <p:ph type="title"/>
          </p:nvPr>
        </p:nvSpPr>
        <p:spPr>
          <a:xfrm>
            <a:off x="2046138" y="1683566"/>
            <a:ext cx="17522826" cy="1413928"/>
          </a:xfrm>
          <a:prstGeom prst="rect">
            <a:avLst/>
          </a:prstGeom>
        </p:spPr>
        <p:txBody>
          <a:bodyPr/>
          <a:lstStyle/>
          <a:p>
            <a:r>
              <a:rPr lang="en-IN"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sp>
        <p:nvSpPr>
          <p:cNvPr id="163" name="The aerial images of the earth’s surface captured by satellites and unmanned aerial vehicles (UAVs)have great potential to support applications in various domains, especially robotics-based solutions for smart urban planning, terrain classification, vege"/>
          <p:cNvSpPr txBox="1">
            <a:spLocks noGrp="1"/>
          </p:cNvSpPr>
          <p:nvPr>
            <p:ph type="body" idx="1"/>
          </p:nvPr>
        </p:nvSpPr>
        <p:spPr>
          <a:xfrm>
            <a:off x="2309909" y="5207000"/>
            <a:ext cx="17522826" cy="7524262"/>
          </a:xfrm>
          <a:prstGeom prst="rect">
            <a:avLst/>
          </a:prstGeom>
        </p:spPr>
        <p:txBody>
          <a:bodyPr>
            <a:normAutofit/>
          </a:bodyPr>
          <a:lstStyle/>
          <a:p>
            <a:pPr algn="just">
              <a:buFont typeface="Arial" panose="020B0604020202020204" pitchFamily="34" charset="0"/>
              <a:buChar char="•"/>
            </a:pPr>
            <a:r>
              <a:rPr lang="en-IN" sz="3400" dirty="0">
                <a:latin typeface="Times New Roman" panose="02020603050405020304" pitchFamily="18" charset="0"/>
                <a:cs typeface="Times New Roman" panose="02020603050405020304" pitchFamily="18" charset="0"/>
              </a:rPr>
              <a:t>The satellite image analysis system are costly in terms of infrastructure.</a:t>
            </a:r>
          </a:p>
          <a:p>
            <a:pPr algn="just">
              <a:buFont typeface="Arial" panose="020B0604020202020204" pitchFamily="34" charset="0"/>
              <a:buChar char="•"/>
            </a:pPr>
            <a:endParaRPr lang="en-IN" sz="34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sz="3400" dirty="0">
                <a:latin typeface="Times New Roman" panose="02020603050405020304" pitchFamily="18" charset="0"/>
                <a:cs typeface="Times New Roman" panose="02020603050405020304" pitchFamily="18" charset="0"/>
              </a:rPr>
              <a:t>On the other hand, the Unmanned Aerial Vehicle (UAV) based image analysis systems are one of the cheaper solution in the different applications mentioned below.</a:t>
            </a:r>
          </a:p>
          <a:p>
            <a:pPr lvl="1" algn="just">
              <a:buFont typeface="Arial" panose="020B0604020202020204" pitchFamily="34" charset="0"/>
              <a:buChar char="•"/>
            </a:pPr>
            <a:r>
              <a:rPr lang="fr-FR" sz="3400" dirty="0">
                <a:latin typeface="Times New Roman" panose="02020603050405020304" pitchFamily="18" charset="0"/>
                <a:cs typeface="Times New Roman" panose="02020603050405020304" pitchFamily="18" charset="0"/>
              </a:rPr>
              <a:t>Agriculture planning </a:t>
            </a:r>
          </a:p>
          <a:p>
            <a:pPr lvl="1" algn="just">
              <a:buFont typeface="Arial" panose="020B0604020202020204" pitchFamily="34" charset="0"/>
              <a:buChar char="•"/>
            </a:pPr>
            <a:r>
              <a:rPr lang="en-IN" sz="3400" dirty="0">
                <a:latin typeface="Times New Roman" panose="02020603050405020304" pitchFamily="18" charset="0"/>
                <a:cs typeface="Times New Roman" panose="02020603050405020304" pitchFamily="18" charset="0"/>
              </a:rPr>
              <a:t>Military target identification</a:t>
            </a:r>
          </a:p>
          <a:p>
            <a:pPr lvl="1" algn="just">
              <a:buFont typeface="Arial" panose="020B0604020202020204" pitchFamily="34" charset="0"/>
              <a:buChar char="•"/>
            </a:pPr>
            <a:r>
              <a:rPr lang="en-IN" sz="3400" dirty="0">
                <a:latin typeface="Times New Roman" panose="02020603050405020304" pitchFamily="18" charset="0"/>
                <a:cs typeface="Times New Roman" panose="02020603050405020304" pitchFamily="18" charset="0"/>
              </a:rPr>
              <a:t>Damage estimation</a:t>
            </a:r>
          </a:p>
          <a:p>
            <a:pPr lvl="1" algn="just">
              <a:buFont typeface="Arial" panose="020B0604020202020204" pitchFamily="34" charset="0"/>
              <a:buChar char="•"/>
            </a:pPr>
            <a:r>
              <a:rPr lang="en-US" sz="3400" dirty="0">
                <a:latin typeface="Times New Roman" panose="02020603050405020304" pitchFamily="18" charset="0"/>
                <a:cs typeface="Times New Roman" panose="02020603050405020304" pitchFamily="18" charset="0"/>
              </a:rPr>
              <a:t>Rescue operations in natural disasters</a:t>
            </a:r>
          </a:p>
          <a:p>
            <a:pPr lvl="1" algn="just">
              <a:buFont typeface="Arial" panose="020B0604020202020204" pitchFamily="34" charset="0"/>
              <a:buChar char="•"/>
            </a:pPr>
            <a:r>
              <a:rPr lang="fr-FR" sz="3400" dirty="0">
                <a:latin typeface="Times New Roman" panose="02020603050405020304" pitchFamily="18" charset="0"/>
                <a:cs typeface="Times New Roman" panose="02020603050405020304" pitchFamily="18" charset="0"/>
              </a:rPr>
              <a:t>Terrain classification</a:t>
            </a:r>
            <a:endParaRPr lang="en-IN" sz="3400" dirty="0">
              <a:latin typeface="Times New Roman" panose="02020603050405020304" pitchFamily="18" charset="0"/>
              <a:cs typeface="Times New Roman" panose="02020603050405020304" pitchFamily="18" charset="0"/>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2" name="Abstract"/>
          <p:cNvSpPr txBox="1">
            <a:spLocks noGrp="1"/>
          </p:cNvSpPr>
          <p:nvPr>
            <p:ph type="title"/>
          </p:nvPr>
        </p:nvSpPr>
        <p:spPr>
          <a:xfrm>
            <a:off x="2063722" y="1613228"/>
            <a:ext cx="17522826" cy="1413928"/>
          </a:xfrm>
          <a:prstGeom prst="rect">
            <a:avLst/>
          </a:prstGeom>
        </p:spPr>
        <p:txBody>
          <a:bodyPr/>
          <a:lstStyle/>
          <a:p>
            <a:r>
              <a:rPr lang="en-IN" dirty="0">
                <a:latin typeface="Times New Roman" panose="02020603050405020304" pitchFamily="18" charset="0"/>
                <a:cs typeface="Times New Roman" panose="02020603050405020304" pitchFamily="18" charset="0"/>
              </a:rPr>
              <a:t>Introduction (contd.)</a:t>
            </a:r>
            <a:endParaRPr dirty="0">
              <a:latin typeface="Times New Roman" panose="02020603050405020304" pitchFamily="18" charset="0"/>
              <a:cs typeface="Times New Roman" panose="02020603050405020304" pitchFamily="18" charset="0"/>
            </a:endParaRPr>
          </a:p>
        </p:txBody>
      </p:sp>
      <p:sp>
        <p:nvSpPr>
          <p:cNvPr id="163" name="The aerial images of the earth’s surface captured by satellites and unmanned aerial vehicles (UAVs)have great potential to support applications in various domains, especially robotics-based solutions for smart urban planning, terrain classification, vege"/>
          <p:cNvSpPr txBox="1">
            <a:spLocks noGrp="1"/>
          </p:cNvSpPr>
          <p:nvPr>
            <p:ph type="body" idx="1"/>
          </p:nvPr>
        </p:nvSpPr>
        <p:spPr>
          <a:xfrm>
            <a:off x="2450586" y="5224584"/>
            <a:ext cx="17522826" cy="7524262"/>
          </a:xfrm>
          <a:prstGeom prst="rect">
            <a:avLst/>
          </a:prstGeom>
        </p:spPr>
        <p:txBody>
          <a:bodyPr>
            <a:normAutofit/>
          </a:bodyPr>
          <a:lstStyle/>
          <a:p>
            <a:pPr algn="just">
              <a:buFont typeface="Arial" panose="020B0604020202020204" pitchFamily="34" charset="0"/>
              <a:buChar char="•"/>
            </a:pPr>
            <a:r>
              <a:rPr lang="en-IN" sz="4400" dirty="0">
                <a:latin typeface="Times New Roman" panose="02020603050405020304" pitchFamily="18" charset="0"/>
                <a:cs typeface="Times New Roman" panose="02020603050405020304" pitchFamily="18" charset="0"/>
              </a:rPr>
              <a:t>UAV based image analysis systems performs various tasks.</a:t>
            </a:r>
          </a:p>
          <a:p>
            <a:pPr algn="just">
              <a:buFont typeface="Arial" panose="020B0604020202020204" pitchFamily="34" charset="0"/>
              <a:buChar char="•"/>
            </a:pPr>
            <a:endParaRPr lang="en-IN" sz="34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Image classification</a:t>
            </a:r>
          </a:p>
          <a:p>
            <a:pPr lvl="1" algn="just">
              <a:buFont typeface="Arial" panose="020B0604020202020204" pitchFamily="34" charset="0"/>
              <a:buChar char="•"/>
            </a:pPr>
            <a:endParaRPr lang="en-IN" sz="36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Object detection</a:t>
            </a:r>
          </a:p>
          <a:p>
            <a:pPr marL="914400" lvl="1" indent="0" algn="just">
              <a:buNone/>
            </a:pPr>
            <a:endParaRPr lang="en-IN" sz="3600" dirty="0">
              <a:latin typeface="Times New Roman" panose="02020603050405020304" pitchFamily="18" charset="0"/>
              <a:cs typeface="Times New Roman" panose="02020603050405020304" pitchFamily="18" charset="0"/>
            </a:endParaRPr>
          </a:p>
          <a:p>
            <a:pPr lvl="1" algn="just">
              <a:buFont typeface="Arial" panose="020B0604020202020204" pitchFamily="34" charset="0"/>
              <a:buChar char="•"/>
            </a:pPr>
            <a:r>
              <a:rPr lang="en-IN" sz="3600" dirty="0">
                <a:latin typeface="Times New Roman" panose="02020603050405020304" pitchFamily="18" charset="0"/>
                <a:cs typeface="Times New Roman" panose="02020603050405020304" pitchFamily="18" charset="0"/>
              </a:rPr>
              <a:t>Image segmentation</a:t>
            </a:r>
          </a:p>
        </p:txBody>
      </p:sp>
    </p:spTree>
    <p:extLst>
      <p:ext uri="{BB962C8B-B14F-4D97-AF65-F5344CB8AC3E}">
        <p14:creationId xmlns:p14="http://schemas.microsoft.com/office/powerpoint/2010/main" val="179359178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5" name="Introduction"/>
          <p:cNvSpPr txBox="1">
            <a:spLocks noGrp="1"/>
          </p:cNvSpPr>
          <p:nvPr>
            <p:ph type="title"/>
          </p:nvPr>
        </p:nvSpPr>
        <p:spPr>
          <a:xfrm>
            <a:off x="2201985" y="1615931"/>
            <a:ext cx="21971000" cy="1433163"/>
          </a:xfrm>
          <a:prstGeom prst="rect">
            <a:avLst/>
          </a:prstGeom>
        </p:spPr>
        <p:txBody>
          <a:bodyPr/>
          <a:lstStyle/>
          <a:p>
            <a:r>
              <a:rPr lang="en-IN" dirty="0">
                <a:latin typeface="Times New Roman" panose="02020603050405020304" pitchFamily="18" charset="0"/>
                <a:cs typeface="Times New Roman" panose="02020603050405020304" pitchFamily="18" charset="0"/>
              </a:rPr>
              <a:t>Literature survey</a:t>
            </a:r>
            <a:endParaRPr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01178D1-138C-2914-4E56-B73650EC5B04}"/>
              </a:ext>
            </a:extLst>
          </p:cNvPr>
          <p:cNvSpPr txBox="1"/>
          <p:nvPr/>
        </p:nvSpPr>
        <p:spPr>
          <a:xfrm>
            <a:off x="7389837" y="4952721"/>
            <a:ext cx="11595296" cy="615553"/>
          </a:xfrm>
          <a:prstGeom prst="rect">
            <a:avLst/>
          </a:prstGeom>
          <a:noFill/>
        </p:spPr>
        <p:txBody>
          <a:bodyPr wrap="square" rtlCol="0">
            <a:spAutoFit/>
          </a:bodyPr>
          <a:lstStyle/>
          <a:p>
            <a:r>
              <a:rPr lang="en-IN" sz="3400" dirty="0">
                <a:latin typeface="Times New Roman" panose="02020603050405020304" pitchFamily="18" charset="0"/>
                <a:cs typeface="Times New Roman" panose="02020603050405020304" pitchFamily="18" charset="0"/>
              </a:rPr>
              <a:t>Table 1: A few studies in the field of image analysis</a:t>
            </a:r>
          </a:p>
        </p:txBody>
      </p:sp>
      <p:graphicFrame>
        <p:nvGraphicFramePr>
          <p:cNvPr id="4" name="Table 3">
            <a:extLst>
              <a:ext uri="{FF2B5EF4-FFF2-40B4-BE49-F238E27FC236}">
                <a16:creationId xmlns:a16="http://schemas.microsoft.com/office/drawing/2014/main" id="{005E9FE3-1DE6-34B2-E60A-EA8BD41F343C}"/>
              </a:ext>
            </a:extLst>
          </p:cNvPr>
          <p:cNvGraphicFramePr>
            <a:graphicFrameLocks noGrp="1"/>
          </p:cNvGraphicFramePr>
          <p:nvPr>
            <p:extLst>
              <p:ext uri="{D42A27DB-BD31-4B8C-83A1-F6EECF244321}">
                <p14:modId xmlns:p14="http://schemas.microsoft.com/office/powerpoint/2010/main" val="23648921"/>
              </p:ext>
            </p:extLst>
          </p:nvPr>
        </p:nvGraphicFramePr>
        <p:xfrm>
          <a:off x="4197680" y="6235743"/>
          <a:ext cx="15988640" cy="6037985"/>
        </p:xfrm>
        <a:graphic>
          <a:graphicData uri="http://schemas.openxmlformats.org/drawingml/2006/table">
            <a:tbl>
              <a:tblPr firstRow="1" firstCol="1" bandRow="1">
                <a:tableStyleId>{5940675A-B579-460E-94D1-54222C63F5DA}</a:tableStyleId>
              </a:tblPr>
              <a:tblGrid>
                <a:gridCol w="3118733">
                  <a:extLst>
                    <a:ext uri="{9D8B030D-6E8A-4147-A177-3AD203B41FA5}">
                      <a16:colId xmlns:a16="http://schemas.microsoft.com/office/drawing/2014/main" val="2295502064"/>
                    </a:ext>
                  </a:extLst>
                </a:gridCol>
                <a:gridCol w="2672468">
                  <a:extLst>
                    <a:ext uri="{9D8B030D-6E8A-4147-A177-3AD203B41FA5}">
                      <a16:colId xmlns:a16="http://schemas.microsoft.com/office/drawing/2014/main" val="3161681706"/>
                    </a:ext>
                  </a:extLst>
                </a:gridCol>
                <a:gridCol w="1824391">
                  <a:extLst>
                    <a:ext uri="{9D8B030D-6E8A-4147-A177-3AD203B41FA5}">
                      <a16:colId xmlns:a16="http://schemas.microsoft.com/office/drawing/2014/main" val="3379775451"/>
                    </a:ext>
                  </a:extLst>
                </a:gridCol>
                <a:gridCol w="2686146">
                  <a:extLst>
                    <a:ext uri="{9D8B030D-6E8A-4147-A177-3AD203B41FA5}">
                      <a16:colId xmlns:a16="http://schemas.microsoft.com/office/drawing/2014/main" val="3946064941"/>
                    </a:ext>
                  </a:extLst>
                </a:gridCol>
                <a:gridCol w="2850291">
                  <a:extLst>
                    <a:ext uri="{9D8B030D-6E8A-4147-A177-3AD203B41FA5}">
                      <a16:colId xmlns:a16="http://schemas.microsoft.com/office/drawing/2014/main" val="1388690812"/>
                    </a:ext>
                  </a:extLst>
                </a:gridCol>
                <a:gridCol w="2836611">
                  <a:extLst>
                    <a:ext uri="{9D8B030D-6E8A-4147-A177-3AD203B41FA5}">
                      <a16:colId xmlns:a16="http://schemas.microsoft.com/office/drawing/2014/main" val="4178097797"/>
                    </a:ext>
                  </a:extLst>
                </a:gridCol>
              </a:tblGrid>
              <a:tr h="784209">
                <a:tc>
                  <a:txBody>
                    <a:bodyPr/>
                    <a:lstStyle/>
                    <a:p>
                      <a:pPr algn="ctr">
                        <a:lnSpc>
                          <a:spcPct val="107000"/>
                        </a:lnSpc>
                        <a:spcAft>
                          <a:spcPts val="800"/>
                        </a:spcAft>
                      </a:pPr>
                      <a:r>
                        <a:rPr lang="en-IN" sz="2800" b="1" kern="100" dirty="0">
                          <a:effectLst/>
                        </a:rPr>
                        <a:t>Study </a:t>
                      </a:r>
                      <a:endParaRPr lang="en-IN" sz="2400" b="1"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a:effectLst/>
                        </a:rPr>
                        <a:t>Task</a:t>
                      </a:r>
                      <a:endParaRPr lang="en-IN" sz="2400" b="1"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dirty="0">
                          <a:effectLst/>
                        </a:rPr>
                        <a:t>Image type</a:t>
                      </a:r>
                      <a:endParaRPr lang="en-IN" sz="2400" b="1"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a:effectLst/>
                        </a:rPr>
                        <a:t>Features</a:t>
                      </a:r>
                      <a:endParaRPr lang="en-IN" sz="2400" b="1"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a:effectLst/>
                        </a:rPr>
                        <a:t>Classifier</a:t>
                      </a:r>
                      <a:endParaRPr lang="en-IN" sz="2400" b="1"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dirty="0">
                          <a:effectLst/>
                        </a:rPr>
                        <a:t>Results</a:t>
                      </a:r>
                      <a:endParaRPr lang="en-IN" sz="2400" b="1"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420710591"/>
                  </a:ext>
                </a:extLst>
              </a:tr>
              <a:tr h="1186563">
                <a:tc>
                  <a:txBody>
                    <a:bodyPr/>
                    <a:lstStyle/>
                    <a:p>
                      <a:pPr>
                        <a:lnSpc>
                          <a:spcPct val="107000"/>
                        </a:lnSpc>
                        <a:spcAft>
                          <a:spcPts val="800"/>
                        </a:spcAft>
                      </a:pPr>
                      <a:r>
                        <a:rPr lang="en-IN" sz="2800" kern="100">
                          <a:effectLst/>
                        </a:rPr>
                        <a:t>[1]</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image segmentation</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aerial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Convolutional</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TreeUNet</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89.3 (mean F1)</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615515956"/>
                  </a:ext>
                </a:extLst>
              </a:tr>
              <a:tr h="1186563">
                <a:tc>
                  <a:txBody>
                    <a:bodyPr/>
                    <a:lstStyle/>
                    <a:p>
                      <a:pPr>
                        <a:lnSpc>
                          <a:spcPct val="107000"/>
                        </a:lnSpc>
                        <a:spcAft>
                          <a:spcPts val="800"/>
                        </a:spcAft>
                      </a:pPr>
                      <a:r>
                        <a:rPr lang="en-IN" sz="2800" kern="100">
                          <a:effectLst/>
                        </a:rPr>
                        <a:t>[2]</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image segmentation</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aerial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Convolutional</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LinkNet (ResNet34)</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94.76 (</a:t>
                      </a:r>
                      <a:r>
                        <a:rPr lang="en-IN" sz="2800" kern="100" dirty="0" err="1">
                          <a:effectLst/>
                        </a:rPr>
                        <a:t>F_score</a:t>
                      </a:r>
                      <a:r>
                        <a:rPr lang="en-IN" sz="2800" kern="100" dirty="0">
                          <a:effectLst/>
                        </a:rPr>
                        <a:t>)</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88058143"/>
                  </a:ext>
                </a:extLst>
              </a:tr>
              <a:tr h="1186563">
                <a:tc>
                  <a:txBody>
                    <a:bodyPr/>
                    <a:lstStyle/>
                    <a:p>
                      <a:pPr>
                        <a:lnSpc>
                          <a:spcPct val="107000"/>
                        </a:lnSpc>
                        <a:spcAft>
                          <a:spcPts val="800"/>
                        </a:spcAft>
                      </a:pPr>
                      <a:r>
                        <a:rPr lang="en-IN" sz="2800" kern="100">
                          <a:effectLst/>
                        </a:rPr>
                        <a:t>[3]</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image segmentation</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Brain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Convolutional</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ResNets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86 (Accuracy)</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698261645"/>
                  </a:ext>
                </a:extLst>
              </a:tr>
              <a:tr h="1588915">
                <a:tc>
                  <a:txBody>
                    <a:bodyPr/>
                    <a:lstStyle/>
                    <a:p>
                      <a:pPr>
                        <a:lnSpc>
                          <a:spcPct val="107000"/>
                        </a:lnSpc>
                        <a:spcAft>
                          <a:spcPts val="800"/>
                        </a:spcAft>
                      </a:pPr>
                      <a:r>
                        <a:rPr lang="en-IN" sz="2800" kern="100">
                          <a:effectLst/>
                        </a:rPr>
                        <a:t>[4]</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image segmentation</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aerial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Convolutional</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fuzzy local information C-means (FLICM)</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82.7 (Accuracy)</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360545768"/>
                  </a:ext>
                </a:extLst>
              </a:tr>
            </a:tbl>
          </a:graphicData>
        </a:graphic>
      </p:graphicFrame>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FD197A2D-F89D-4ABD-576F-91AA61599A25}"/>
              </a:ext>
            </a:extLst>
          </p:cNvPr>
          <p:cNvGraphicFramePr>
            <a:graphicFrameLocks noGrp="1"/>
          </p:cNvGraphicFramePr>
          <p:nvPr>
            <p:extLst>
              <p:ext uri="{D42A27DB-BD31-4B8C-83A1-F6EECF244321}">
                <p14:modId xmlns:p14="http://schemas.microsoft.com/office/powerpoint/2010/main" val="3024624682"/>
              </p:ext>
            </p:extLst>
          </p:nvPr>
        </p:nvGraphicFramePr>
        <p:xfrm>
          <a:off x="4294395" y="5858006"/>
          <a:ext cx="15795209" cy="7341905"/>
        </p:xfrm>
        <a:graphic>
          <a:graphicData uri="http://schemas.openxmlformats.org/drawingml/2006/table">
            <a:tbl>
              <a:tblPr firstRow="1" firstCol="1" bandRow="1">
                <a:tableStyleId>{5940675A-B579-460E-94D1-54222C63F5DA}</a:tableStyleId>
              </a:tblPr>
              <a:tblGrid>
                <a:gridCol w="3081004">
                  <a:extLst>
                    <a:ext uri="{9D8B030D-6E8A-4147-A177-3AD203B41FA5}">
                      <a16:colId xmlns:a16="http://schemas.microsoft.com/office/drawing/2014/main" val="45663939"/>
                    </a:ext>
                  </a:extLst>
                </a:gridCol>
                <a:gridCol w="2640136">
                  <a:extLst>
                    <a:ext uri="{9D8B030D-6E8A-4147-A177-3AD203B41FA5}">
                      <a16:colId xmlns:a16="http://schemas.microsoft.com/office/drawing/2014/main" val="2775391952"/>
                    </a:ext>
                  </a:extLst>
                </a:gridCol>
                <a:gridCol w="1802319">
                  <a:extLst>
                    <a:ext uri="{9D8B030D-6E8A-4147-A177-3AD203B41FA5}">
                      <a16:colId xmlns:a16="http://schemas.microsoft.com/office/drawing/2014/main" val="4023534490"/>
                    </a:ext>
                  </a:extLst>
                </a:gridCol>
                <a:gridCol w="2653649">
                  <a:extLst>
                    <a:ext uri="{9D8B030D-6E8A-4147-A177-3AD203B41FA5}">
                      <a16:colId xmlns:a16="http://schemas.microsoft.com/office/drawing/2014/main" val="1997888014"/>
                    </a:ext>
                  </a:extLst>
                </a:gridCol>
                <a:gridCol w="2815807">
                  <a:extLst>
                    <a:ext uri="{9D8B030D-6E8A-4147-A177-3AD203B41FA5}">
                      <a16:colId xmlns:a16="http://schemas.microsoft.com/office/drawing/2014/main" val="3766944051"/>
                    </a:ext>
                  </a:extLst>
                </a:gridCol>
                <a:gridCol w="2802294">
                  <a:extLst>
                    <a:ext uri="{9D8B030D-6E8A-4147-A177-3AD203B41FA5}">
                      <a16:colId xmlns:a16="http://schemas.microsoft.com/office/drawing/2014/main" val="3523610771"/>
                    </a:ext>
                  </a:extLst>
                </a:gridCol>
              </a:tblGrid>
              <a:tr h="1403640">
                <a:tc>
                  <a:txBody>
                    <a:bodyPr/>
                    <a:lstStyle/>
                    <a:p>
                      <a:pPr>
                        <a:lnSpc>
                          <a:spcPct val="107000"/>
                        </a:lnSpc>
                        <a:spcAft>
                          <a:spcPts val="800"/>
                        </a:spcAft>
                      </a:pPr>
                      <a:r>
                        <a:rPr lang="en-IN" sz="2800" kern="100" dirty="0">
                          <a:effectLst/>
                        </a:rPr>
                        <a:t>[5]</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image segmentation</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aerial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Convolutional</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J-measure-based segmentation method</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93 </a:t>
                      </a:r>
                      <a:r>
                        <a:rPr lang="en-IN" sz="2400" kern="100" dirty="0">
                          <a:effectLst/>
                        </a:rPr>
                        <a:t>(Accuracy)</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380392317"/>
                  </a:ext>
                </a:extLst>
              </a:tr>
              <a:tr h="1048203">
                <a:tc>
                  <a:txBody>
                    <a:bodyPr/>
                    <a:lstStyle/>
                    <a:p>
                      <a:pPr>
                        <a:lnSpc>
                          <a:spcPct val="107000"/>
                        </a:lnSpc>
                        <a:spcAft>
                          <a:spcPts val="800"/>
                        </a:spcAft>
                      </a:pPr>
                      <a:r>
                        <a:rPr lang="en-IN" sz="2800" kern="100">
                          <a:effectLst/>
                        </a:rPr>
                        <a:t>[6]</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image segmentation</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aerial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dirty="0">
                          <a:effectLst/>
                        </a:rPr>
                        <a:t>Convolutional</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Multiscale Optimization Procedure</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20-40% improvement</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146823371"/>
                  </a:ext>
                </a:extLst>
              </a:tr>
              <a:tr h="1048203">
                <a:tc>
                  <a:txBody>
                    <a:bodyPr/>
                    <a:lstStyle/>
                    <a:p>
                      <a:pPr>
                        <a:lnSpc>
                          <a:spcPct val="107000"/>
                        </a:lnSpc>
                        <a:spcAft>
                          <a:spcPts val="800"/>
                        </a:spcAft>
                      </a:pPr>
                      <a:r>
                        <a:rPr lang="en-IN" sz="2800" kern="100">
                          <a:effectLst/>
                        </a:rPr>
                        <a:t>[7]</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image segmentation</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aerial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Convolutional</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U-net</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82 </a:t>
                      </a:r>
                      <a:r>
                        <a:rPr lang="en-IN" sz="2400" kern="100" dirty="0">
                          <a:effectLst/>
                        </a:rPr>
                        <a:t>(Accuracy)</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771998607"/>
                  </a:ext>
                </a:extLst>
              </a:tr>
              <a:tr h="1048203">
                <a:tc>
                  <a:txBody>
                    <a:bodyPr/>
                    <a:lstStyle/>
                    <a:p>
                      <a:pPr>
                        <a:lnSpc>
                          <a:spcPct val="107000"/>
                        </a:lnSpc>
                        <a:spcAft>
                          <a:spcPts val="800"/>
                        </a:spcAft>
                      </a:pPr>
                      <a:r>
                        <a:rPr lang="en-IN" sz="2800" kern="100">
                          <a:effectLst/>
                        </a:rPr>
                        <a:t>[8]</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image segmentation</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aerial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Convolutional</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FCN</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87.9 </a:t>
                      </a:r>
                      <a:r>
                        <a:rPr lang="en-IN" sz="2400" kern="100" dirty="0">
                          <a:effectLst/>
                        </a:rPr>
                        <a:t>(Accuracy)</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39573162"/>
                  </a:ext>
                </a:extLst>
              </a:tr>
              <a:tr h="1048203">
                <a:tc>
                  <a:txBody>
                    <a:bodyPr/>
                    <a:lstStyle/>
                    <a:p>
                      <a:pPr>
                        <a:lnSpc>
                          <a:spcPct val="107000"/>
                        </a:lnSpc>
                        <a:spcAft>
                          <a:spcPts val="800"/>
                        </a:spcAft>
                      </a:pPr>
                      <a:r>
                        <a:rPr lang="en-IN" sz="2800" kern="100">
                          <a:effectLst/>
                        </a:rPr>
                        <a:t>[9]</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image segmentation</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aerial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Convolutional</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(Evo.NAS)</a:t>
                      </a:r>
                      <a:endParaRPr lang="en-IN" sz="2400" kern="100">
                        <a:effectLst/>
                      </a:endParaRPr>
                    </a:p>
                    <a:p>
                      <a:pPr>
                        <a:lnSpc>
                          <a:spcPct val="107000"/>
                        </a:lnSpc>
                        <a:spcAft>
                          <a:spcPts val="800"/>
                        </a:spcAft>
                      </a:pPr>
                      <a:r>
                        <a:rPr lang="en-IN" sz="2800" kern="100">
                          <a:effectLst/>
                        </a:rPr>
                        <a:t>SLGENet-3</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92.1 </a:t>
                      </a:r>
                      <a:r>
                        <a:rPr lang="en-IN" sz="2400" kern="100" dirty="0">
                          <a:effectLst/>
                        </a:rPr>
                        <a:t>(Accuracy)</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426508424"/>
                  </a:ext>
                </a:extLst>
              </a:tr>
              <a:tr h="1048203">
                <a:tc>
                  <a:txBody>
                    <a:bodyPr/>
                    <a:lstStyle/>
                    <a:p>
                      <a:pPr>
                        <a:lnSpc>
                          <a:spcPct val="107000"/>
                        </a:lnSpc>
                        <a:spcAft>
                          <a:spcPts val="800"/>
                        </a:spcAft>
                      </a:pPr>
                      <a:r>
                        <a:rPr lang="en-IN" sz="2800" kern="100" dirty="0">
                          <a:effectLst/>
                        </a:rPr>
                        <a:t>[10]</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image segmentation</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aerial images</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0">
                          <a:effectLst/>
                        </a:rPr>
                        <a:t>Convolutional</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a:effectLst/>
                        </a:rPr>
                        <a:t>MultiScale CNN</a:t>
                      </a:r>
                      <a:endParaRPr lang="en-IN" sz="2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nSpc>
                          <a:spcPct val="107000"/>
                        </a:lnSpc>
                        <a:spcAft>
                          <a:spcPts val="800"/>
                        </a:spcAft>
                      </a:pPr>
                      <a:r>
                        <a:rPr lang="en-IN" sz="2800" kern="100" dirty="0">
                          <a:effectLst/>
                        </a:rPr>
                        <a:t>99.4 </a:t>
                      </a:r>
                      <a:r>
                        <a:rPr lang="en-IN" sz="2400" kern="100" dirty="0">
                          <a:effectLst/>
                        </a:rPr>
                        <a:t>(Accuracy)</a:t>
                      </a:r>
                      <a:endParaRPr lang="en-IN" sz="2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955581794"/>
                  </a:ext>
                </a:extLst>
              </a:tr>
            </a:tbl>
          </a:graphicData>
        </a:graphic>
      </p:graphicFrame>
      <p:sp>
        <p:nvSpPr>
          <p:cNvPr id="6" name="Introduction">
            <a:extLst>
              <a:ext uri="{FF2B5EF4-FFF2-40B4-BE49-F238E27FC236}">
                <a16:creationId xmlns:a16="http://schemas.microsoft.com/office/drawing/2014/main" id="{588FB015-B78A-25E0-4381-8871CB539E31}"/>
              </a:ext>
            </a:extLst>
          </p:cNvPr>
          <p:cNvSpPr txBox="1">
            <a:spLocks noGrp="1"/>
          </p:cNvSpPr>
          <p:nvPr>
            <p:ph type="title"/>
          </p:nvPr>
        </p:nvSpPr>
        <p:spPr>
          <a:xfrm>
            <a:off x="2201985" y="1615931"/>
            <a:ext cx="21971000" cy="1433163"/>
          </a:xfrm>
          <a:prstGeom prst="rect">
            <a:avLst/>
          </a:prstGeom>
        </p:spPr>
        <p:txBody>
          <a:bodyPr/>
          <a:lstStyle/>
          <a:p>
            <a:r>
              <a:rPr lang="en-IN" dirty="0">
                <a:latin typeface="Times New Roman" panose="02020603050405020304" pitchFamily="18" charset="0"/>
                <a:cs typeface="Times New Roman" panose="02020603050405020304" pitchFamily="18" charset="0"/>
              </a:rPr>
              <a:t>Literature survey (contd.)</a:t>
            </a:r>
            <a:endParaRPr dirty="0">
              <a:latin typeface="Times New Roman" panose="02020603050405020304" pitchFamily="18" charset="0"/>
              <a:cs typeface="Times New Roman" panose="02020603050405020304" pitchFamily="18" charset="0"/>
            </a:endParaRPr>
          </a:p>
        </p:txBody>
      </p:sp>
      <p:graphicFrame>
        <p:nvGraphicFramePr>
          <p:cNvPr id="7" name="Table 6">
            <a:extLst>
              <a:ext uri="{FF2B5EF4-FFF2-40B4-BE49-F238E27FC236}">
                <a16:creationId xmlns:a16="http://schemas.microsoft.com/office/drawing/2014/main" id="{0B8801C5-D1B1-C3C5-3C23-0A635B8DE761}"/>
              </a:ext>
            </a:extLst>
          </p:cNvPr>
          <p:cNvGraphicFramePr>
            <a:graphicFrameLocks noGrp="1"/>
          </p:cNvGraphicFramePr>
          <p:nvPr>
            <p:extLst>
              <p:ext uri="{D42A27DB-BD31-4B8C-83A1-F6EECF244321}">
                <p14:modId xmlns:p14="http://schemas.microsoft.com/office/powerpoint/2010/main" val="1970791342"/>
              </p:ext>
            </p:extLst>
          </p:nvPr>
        </p:nvGraphicFramePr>
        <p:xfrm>
          <a:off x="4294395" y="4968625"/>
          <a:ext cx="15795208" cy="889381"/>
        </p:xfrm>
        <a:graphic>
          <a:graphicData uri="http://schemas.openxmlformats.org/drawingml/2006/table">
            <a:tbl>
              <a:tblPr firstRow="1" firstCol="1" bandRow="1">
                <a:tableStyleId>{5940675A-B579-460E-94D1-54222C63F5DA}</a:tableStyleId>
              </a:tblPr>
              <a:tblGrid>
                <a:gridCol w="3081002">
                  <a:extLst>
                    <a:ext uri="{9D8B030D-6E8A-4147-A177-3AD203B41FA5}">
                      <a16:colId xmlns:a16="http://schemas.microsoft.com/office/drawing/2014/main" val="1099403852"/>
                    </a:ext>
                  </a:extLst>
                </a:gridCol>
                <a:gridCol w="2640136">
                  <a:extLst>
                    <a:ext uri="{9D8B030D-6E8A-4147-A177-3AD203B41FA5}">
                      <a16:colId xmlns:a16="http://schemas.microsoft.com/office/drawing/2014/main" val="281638332"/>
                    </a:ext>
                  </a:extLst>
                </a:gridCol>
                <a:gridCol w="1802319">
                  <a:extLst>
                    <a:ext uri="{9D8B030D-6E8A-4147-A177-3AD203B41FA5}">
                      <a16:colId xmlns:a16="http://schemas.microsoft.com/office/drawing/2014/main" val="1388623399"/>
                    </a:ext>
                  </a:extLst>
                </a:gridCol>
                <a:gridCol w="2653649">
                  <a:extLst>
                    <a:ext uri="{9D8B030D-6E8A-4147-A177-3AD203B41FA5}">
                      <a16:colId xmlns:a16="http://schemas.microsoft.com/office/drawing/2014/main" val="4257408266"/>
                    </a:ext>
                  </a:extLst>
                </a:gridCol>
                <a:gridCol w="2815808">
                  <a:extLst>
                    <a:ext uri="{9D8B030D-6E8A-4147-A177-3AD203B41FA5}">
                      <a16:colId xmlns:a16="http://schemas.microsoft.com/office/drawing/2014/main" val="1622623792"/>
                    </a:ext>
                  </a:extLst>
                </a:gridCol>
                <a:gridCol w="2802294">
                  <a:extLst>
                    <a:ext uri="{9D8B030D-6E8A-4147-A177-3AD203B41FA5}">
                      <a16:colId xmlns:a16="http://schemas.microsoft.com/office/drawing/2014/main" val="633583488"/>
                    </a:ext>
                  </a:extLst>
                </a:gridCol>
              </a:tblGrid>
              <a:tr h="784209">
                <a:tc>
                  <a:txBody>
                    <a:bodyPr/>
                    <a:lstStyle/>
                    <a:p>
                      <a:pPr algn="ctr">
                        <a:lnSpc>
                          <a:spcPct val="107000"/>
                        </a:lnSpc>
                        <a:spcAft>
                          <a:spcPts val="800"/>
                        </a:spcAft>
                      </a:pPr>
                      <a:r>
                        <a:rPr lang="en-IN" sz="2800" b="1" kern="100" dirty="0">
                          <a:effectLst/>
                        </a:rPr>
                        <a:t>Study </a:t>
                      </a:r>
                      <a:endParaRPr lang="en-IN" sz="2400" b="1"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a:effectLst/>
                        </a:rPr>
                        <a:t>Task</a:t>
                      </a:r>
                      <a:endParaRPr lang="en-IN" sz="2400" b="1"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a:effectLst/>
                        </a:rPr>
                        <a:t>Image type</a:t>
                      </a:r>
                      <a:endParaRPr lang="en-IN" sz="2400" b="1"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a:effectLst/>
                        </a:rPr>
                        <a:t>Features</a:t>
                      </a:r>
                      <a:endParaRPr lang="en-IN" sz="2400" b="1"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a:effectLst/>
                        </a:rPr>
                        <a:t>Classifier</a:t>
                      </a:r>
                      <a:endParaRPr lang="en-IN" sz="2400" b="1"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07000"/>
                        </a:lnSpc>
                        <a:spcAft>
                          <a:spcPts val="800"/>
                        </a:spcAft>
                      </a:pPr>
                      <a:r>
                        <a:rPr lang="en-IN" sz="2800" b="1" kern="100" dirty="0">
                          <a:effectLst/>
                        </a:rPr>
                        <a:t>Results</a:t>
                      </a:r>
                      <a:endParaRPr lang="en-IN" sz="2400" b="1"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587102437"/>
                  </a:ext>
                </a:extLst>
              </a:tr>
            </a:tbl>
          </a:graphicData>
        </a:graphic>
      </p:graphicFrame>
    </p:spTree>
    <p:extLst>
      <p:ext uri="{BB962C8B-B14F-4D97-AF65-F5344CB8AC3E}">
        <p14:creationId xmlns:p14="http://schemas.microsoft.com/office/powerpoint/2010/main" val="696454440"/>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9" name="The encoder network (contracting path) half the spatial dimensions and double the number of filters (feature channels) at each encoder block. Likewise, the decoder network doubles the spatial dimensions and half the number of feature channels.…"/>
          <p:cNvSpPr txBox="1">
            <a:spLocks noGrp="1"/>
          </p:cNvSpPr>
          <p:nvPr>
            <p:ph type="body" idx="1"/>
          </p:nvPr>
        </p:nvSpPr>
        <p:spPr>
          <a:xfrm>
            <a:off x="1406769" y="5152293"/>
            <a:ext cx="21533763" cy="7156938"/>
          </a:xfrm>
          <a:prstGeom prst="rect">
            <a:avLst/>
          </a:prstGeom>
        </p:spPr>
        <p:txBody>
          <a:bodyPr>
            <a:normAutofit/>
          </a:bodyPr>
          <a:lstStyle/>
          <a:p>
            <a:pPr algn="just" defTabSz="2096971">
              <a:spcBef>
                <a:spcPts val="3800"/>
              </a:spcBef>
              <a:buFont typeface="Arial" panose="020B0604020202020204" pitchFamily="34" charset="0"/>
              <a:buChar char="•"/>
              <a:defRPr sz="4128"/>
            </a:pPr>
            <a:r>
              <a:rPr lang="en-IN" sz="4800" dirty="0">
                <a:latin typeface="Times New Roman" panose="02020603050405020304" pitchFamily="18" charset="0"/>
                <a:cs typeface="Times New Roman" panose="02020603050405020304" pitchFamily="18" charset="0"/>
              </a:rPr>
              <a:t>Image segmentation on the real world data that will identify the four classes listed below. </a:t>
            </a:r>
          </a:p>
          <a:p>
            <a:pPr lvl="1" algn="just" defTabSz="2096971">
              <a:spcBef>
                <a:spcPts val="3800"/>
              </a:spcBef>
              <a:buFont typeface="Wingdings" panose="05000000000000000000" pitchFamily="2" charset="2"/>
              <a:buChar char="§"/>
              <a:defRPr sz="4128"/>
            </a:pPr>
            <a:r>
              <a:rPr lang="en-IN" sz="4400" dirty="0">
                <a:latin typeface="Times New Roman" panose="02020603050405020304" pitchFamily="18" charset="0"/>
                <a:cs typeface="Times New Roman" panose="02020603050405020304" pitchFamily="18" charset="0"/>
              </a:rPr>
              <a:t>Road</a:t>
            </a:r>
          </a:p>
          <a:p>
            <a:pPr lvl="1" algn="just" defTabSz="2096971">
              <a:spcBef>
                <a:spcPts val="3800"/>
              </a:spcBef>
              <a:buFont typeface="Wingdings" panose="05000000000000000000" pitchFamily="2" charset="2"/>
              <a:buChar char="§"/>
              <a:defRPr sz="4128"/>
            </a:pPr>
            <a:r>
              <a:rPr lang="en-IN" sz="4400" dirty="0">
                <a:latin typeface="Times New Roman" panose="02020603050405020304" pitchFamily="18" charset="0"/>
                <a:cs typeface="Times New Roman" panose="02020603050405020304" pitchFamily="18" charset="0"/>
              </a:rPr>
              <a:t>Vegetation </a:t>
            </a:r>
          </a:p>
          <a:p>
            <a:pPr lvl="1" algn="just" defTabSz="2096971">
              <a:spcBef>
                <a:spcPts val="3800"/>
              </a:spcBef>
              <a:buFont typeface="Wingdings" panose="05000000000000000000" pitchFamily="2" charset="2"/>
              <a:buChar char="§"/>
              <a:defRPr sz="4128"/>
            </a:pPr>
            <a:r>
              <a:rPr lang="en-IN" sz="4400" dirty="0">
                <a:latin typeface="Times New Roman" panose="02020603050405020304" pitchFamily="18" charset="0"/>
                <a:cs typeface="Times New Roman" panose="02020603050405020304" pitchFamily="18" charset="0"/>
              </a:rPr>
              <a:t>Background</a:t>
            </a:r>
          </a:p>
          <a:p>
            <a:pPr lvl="1" algn="just" defTabSz="2096971">
              <a:spcBef>
                <a:spcPts val="3800"/>
              </a:spcBef>
              <a:buFont typeface="Wingdings" panose="05000000000000000000" pitchFamily="2" charset="2"/>
              <a:buChar char="§"/>
              <a:defRPr sz="4128"/>
            </a:pPr>
            <a:r>
              <a:rPr lang="en-IN" sz="4400" dirty="0">
                <a:latin typeface="Times New Roman" panose="02020603050405020304" pitchFamily="18" charset="0"/>
                <a:cs typeface="Times New Roman" panose="02020603050405020304" pitchFamily="18" charset="0"/>
              </a:rPr>
              <a:t>Occluded road</a:t>
            </a:r>
            <a:endParaRPr sz="4400" dirty="0">
              <a:latin typeface="Times New Roman" panose="02020603050405020304" pitchFamily="18" charset="0"/>
              <a:cs typeface="Times New Roman" panose="02020603050405020304" pitchFamily="18" charset="0"/>
            </a:endParaRPr>
          </a:p>
        </p:txBody>
      </p:sp>
      <p:sp>
        <p:nvSpPr>
          <p:cNvPr id="170" name="Encoder Block:-"/>
          <p:cNvSpPr txBox="1"/>
          <p:nvPr/>
        </p:nvSpPr>
        <p:spPr>
          <a:xfrm>
            <a:off x="2289907" y="1751901"/>
            <a:ext cx="21971000" cy="9347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Autofit/>
          </a:bodyPr>
          <a:lstStyle>
            <a:lvl1pPr algn="l" defTabSz="825500">
              <a:defRPr sz="5500" b="1"/>
            </a:lvl1pPr>
          </a:lstStyle>
          <a:p>
            <a:r>
              <a:rPr lang="en-IN" sz="7200" b="0" dirty="0">
                <a:solidFill>
                  <a:schemeClr val="bg1">
                    <a:lumMod val="95000"/>
                  </a:schemeClr>
                </a:solidFill>
                <a:latin typeface="Times New Roman" panose="02020603050405020304" pitchFamily="18" charset="0"/>
                <a:cs typeface="Times New Roman" panose="02020603050405020304" pitchFamily="18" charset="0"/>
              </a:rPr>
              <a:t>Research problem</a:t>
            </a:r>
            <a:endParaRPr sz="7200" b="0" dirty="0">
              <a:solidFill>
                <a:schemeClr val="bg1">
                  <a:lumMod val="95000"/>
                </a:schemeClr>
              </a:solidFill>
              <a:latin typeface="Times New Roman" panose="02020603050405020304" pitchFamily="18" charset="0"/>
              <a:cs typeface="Times New Roman" panose="02020603050405020304" pitchFamily="18" charset="0"/>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3" name="DataSet"/>
          <p:cNvSpPr txBox="1">
            <a:spLocks noGrp="1"/>
          </p:cNvSpPr>
          <p:nvPr>
            <p:ph type="title"/>
          </p:nvPr>
        </p:nvSpPr>
        <p:spPr>
          <a:xfrm>
            <a:off x="2357557" y="1630813"/>
            <a:ext cx="17522826" cy="1413928"/>
          </a:xfrm>
          <a:prstGeom prst="rect">
            <a:avLst/>
          </a:prstGeom>
        </p:spPr>
        <p:txBody>
          <a:bodyPr/>
          <a:lstStyle/>
          <a:p>
            <a:r>
              <a:rPr dirty="0">
                <a:latin typeface="Times New Roman" panose="02020603050405020304" pitchFamily="18" charset="0"/>
                <a:cs typeface="Times New Roman" panose="02020603050405020304" pitchFamily="18" charset="0"/>
              </a:rPr>
              <a:t>Data</a:t>
            </a:r>
            <a:r>
              <a:rPr lang="en-IN" dirty="0">
                <a:latin typeface="Times New Roman" panose="02020603050405020304" pitchFamily="18" charset="0"/>
                <a:cs typeface="Times New Roman" panose="02020603050405020304" pitchFamily="18" charset="0"/>
              </a:rPr>
              <a:t>s</a:t>
            </a:r>
            <a:r>
              <a:rPr dirty="0">
                <a:latin typeface="Times New Roman" panose="02020603050405020304" pitchFamily="18" charset="0"/>
                <a:cs typeface="Times New Roman" panose="02020603050405020304" pitchFamily="18" charset="0"/>
              </a:rPr>
              <a:t>et</a:t>
            </a:r>
            <a:r>
              <a:rPr lang="en-IN" dirty="0">
                <a:latin typeface="Times New Roman" panose="02020603050405020304" pitchFamily="18" charset="0"/>
                <a:cs typeface="Times New Roman" panose="02020603050405020304" pitchFamily="18" charset="0"/>
              </a:rPr>
              <a:t> description</a:t>
            </a:r>
            <a:endParaRPr dirty="0">
              <a:latin typeface="Times New Roman" panose="02020603050405020304" pitchFamily="18" charset="0"/>
              <a:cs typeface="Times New Roman" panose="02020603050405020304" pitchFamily="18" charset="0"/>
            </a:endParaRPr>
          </a:p>
        </p:txBody>
      </p:sp>
      <p:graphicFrame>
        <p:nvGraphicFramePr>
          <p:cNvPr id="2" name="Table 2">
            <a:extLst>
              <a:ext uri="{FF2B5EF4-FFF2-40B4-BE49-F238E27FC236}">
                <a16:creationId xmlns:a16="http://schemas.microsoft.com/office/drawing/2014/main" id="{A0CCB9F9-D5F3-2F0C-9758-E7824BC9E01B}"/>
              </a:ext>
            </a:extLst>
          </p:cNvPr>
          <p:cNvGraphicFramePr>
            <a:graphicFrameLocks noGrp="1"/>
          </p:cNvGraphicFramePr>
          <p:nvPr>
            <p:extLst>
              <p:ext uri="{D42A27DB-BD31-4B8C-83A1-F6EECF244321}">
                <p14:modId xmlns:p14="http://schemas.microsoft.com/office/powerpoint/2010/main" val="432794771"/>
              </p:ext>
            </p:extLst>
          </p:nvPr>
        </p:nvGraphicFramePr>
        <p:xfrm>
          <a:off x="3142991" y="6858000"/>
          <a:ext cx="17218785" cy="1280160"/>
        </p:xfrm>
        <a:graphic>
          <a:graphicData uri="http://schemas.openxmlformats.org/drawingml/2006/table">
            <a:tbl>
              <a:tblPr firstRow="1" bandRow="1">
                <a:tableStyleId>{5940675A-B579-460E-94D1-54222C63F5DA}</a:tableStyleId>
              </a:tblPr>
              <a:tblGrid>
                <a:gridCol w="5739595">
                  <a:extLst>
                    <a:ext uri="{9D8B030D-6E8A-4147-A177-3AD203B41FA5}">
                      <a16:colId xmlns:a16="http://schemas.microsoft.com/office/drawing/2014/main" val="2047924935"/>
                    </a:ext>
                  </a:extLst>
                </a:gridCol>
                <a:gridCol w="5739595">
                  <a:extLst>
                    <a:ext uri="{9D8B030D-6E8A-4147-A177-3AD203B41FA5}">
                      <a16:colId xmlns:a16="http://schemas.microsoft.com/office/drawing/2014/main" val="1677937924"/>
                    </a:ext>
                  </a:extLst>
                </a:gridCol>
                <a:gridCol w="5739595">
                  <a:extLst>
                    <a:ext uri="{9D8B030D-6E8A-4147-A177-3AD203B41FA5}">
                      <a16:colId xmlns:a16="http://schemas.microsoft.com/office/drawing/2014/main" val="891300175"/>
                    </a:ext>
                  </a:extLst>
                </a:gridCol>
              </a:tblGrid>
              <a:tr h="370840">
                <a:tc>
                  <a:txBody>
                    <a:bodyPr/>
                    <a:lstStyle/>
                    <a:p>
                      <a:pPr algn="ctr"/>
                      <a:r>
                        <a:rPr lang="en-IN" dirty="0">
                          <a:latin typeface="Times New Roman" panose="02020603050405020304" pitchFamily="18" charset="0"/>
                          <a:cs typeface="Times New Roman" panose="02020603050405020304" pitchFamily="18" charset="0"/>
                        </a:rPr>
                        <a:t>Resolution (720 x 1280)</a:t>
                      </a:r>
                    </a:p>
                  </a:txBody>
                  <a:tcPr/>
                </a:tc>
                <a:tc>
                  <a:txBody>
                    <a:bodyPr/>
                    <a:lstStyle/>
                    <a:p>
                      <a:pPr algn="ctr"/>
                      <a:r>
                        <a:rPr lang="en-IN" dirty="0">
                          <a:latin typeface="Times New Roman" panose="02020603050405020304" pitchFamily="18" charset="0"/>
                          <a:cs typeface="Times New Roman" panose="02020603050405020304" pitchFamily="18" charset="0"/>
                        </a:rPr>
                        <a:t>Resolution (2160 x 4096)</a:t>
                      </a:r>
                    </a:p>
                  </a:txBody>
                  <a:tcPr/>
                </a:tc>
                <a:tc>
                  <a:txBody>
                    <a:bodyPr/>
                    <a:lstStyle/>
                    <a:p>
                      <a:pPr algn="ctr"/>
                      <a:r>
                        <a:rPr lang="en-IN" dirty="0">
                          <a:latin typeface="Times New Roman" panose="02020603050405020304" pitchFamily="18" charset="0"/>
                          <a:cs typeface="Times New Roman" panose="02020603050405020304" pitchFamily="18" charset="0"/>
                        </a:rPr>
                        <a:t>Resolution (3000 x 4000)</a:t>
                      </a:r>
                    </a:p>
                  </a:txBody>
                  <a:tcPr/>
                </a:tc>
                <a:extLst>
                  <a:ext uri="{0D108BD9-81ED-4DB2-BD59-A6C34878D82A}">
                    <a16:rowId xmlns:a16="http://schemas.microsoft.com/office/drawing/2014/main" val="3521238258"/>
                  </a:ext>
                </a:extLst>
              </a:tr>
              <a:tr h="370840">
                <a:tc>
                  <a:txBody>
                    <a:bodyPr/>
                    <a:lstStyle/>
                    <a:p>
                      <a:pPr algn="ctr"/>
                      <a:r>
                        <a:rPr lang="en-IN" dirty="0">
                          <a:latin typeface="Times New Roman" panose="02020603050405020304" pitchFamily="18" charset="0"/>
                          <a:cs typeface="Times New Roman" panose="02020603050405020304" pitchFamily="18" charset="0"/>
                        </a:rPr>
                        <a:t>31</a:t>
                      </a:r>
                    </a:p>
                  </a:txBody>
                  <a:tcPr/>
                </a:tc>
                <a:tc>
                  <a:txBody>
                    <a:bodyPr/>
                    <a:lstStyle/>
                    <a:p>
                      <a:pPr algn="ctr"/>
                      <a:r>
                        <a:rPr lang="en-IN" dirty="0">
                          <a:latin typeface="Times New Roman" panose="02020603050405020304" pitchFamily="18" charset="0"/>
                          <a:cs typeface="Times New Roman" panose="02020603050405020304" pitchFamily="18" charset="0"/>
                        </a:rPr>
                        <a:t>51</a:t>
                      </a:r>
                    </a:p>
                  </a:txBody>
                  <a:tcPr/>
                </a:tc>
                <a:tc>
                  <a:txBody>
                    <a:bodyPr/>
                    <a:lstStyle/>
                    <a:p>
                      <a:pPr algn="ctr"/>
                      <a:r>
                        <a:rPr lang="en-IN" dirty="0">
                          <a:latin typeface="Times New Roman" panose="02020603050405020304" pitchFamily="18" charset="0"/>
                          <a:cs typeface="Times New Roman" panose="02020603050405020304" pitchFamily="18" charset="0"/>
                        </a:rPr>
                        <a:t>19</a:t>
                      </a:r>
                    </a:p>
                  </a:txBody>
                  <a:tcPr/>
                </a:tc>
                <a:extLst>
                  <a:ext uri="{0D108BD9-81ED-4DB2-BD59-A6C34878D82A}">
                    <a16:rowId xmlns:a16="http://schemas.microsoft.com/office/drawing/2014/main" val="618798666"/>
                  </a:ext>
                </a:extLst>
              </a:tr>
            </a:tbl>
          </a:graphicData>
        </a:graphic>
      </p:graphicFrame>
      <p:graphicFrame>
        <p:nvGraphicFramePr>
          <p:cNvPr id="3" name="Table 2">
            <a:extLst>
              <a:ext uri="{FF2B5EF4-FFF2-40B4-BE49-F238E27FC236}">
                <a16:creationId xmlns:a16="http://schemas.microsoft.com/office/drawing/2014/main" id="{D190812D-1238-80B1-2FAF-0C7AF1C9F950}"/>
              </a:ext>
            </a:extLst>
          </p:cNvPr>
          <p:cNvGraphicFramePr>
            <a:graphicFrameLocks noGrp="1"/>
          </p:cNvGraphicFramePr>
          <p:nvPr>
            <p:extLst>
              <p:ext uri="{D42A27DB-BD31-4B8C-83A1-F6EECF244321}">
                <p14:modId xmlns:p14="http://schemas.microsoft.com/office/powerpoint/2010/main" val="1933192364"/>
              </p:ext>
            </p:extLst>
          </p:nvPr>
        </p:nvGraphicFramePr>
        <p:xfrm>
          <a:off x="3142991" y="9897533"/>
          <a:ext cx="16256001" cy="1280160"/>
        </p:xfrm>
        <a:graphic>
          <a:graphicData uri="http://schemas.openxmlformats.org/drawingml/2006/table">
            <a:tbl>
              <a:tblPr firstRow="1" bandRow="1">
                <a:tableStyleId>{5940675A-B579-460E-94D1-54222C63F5DA}</a:tableStyleId>
              </a:tblPr>
              <a:tblGrid>
                <a:gridCol w="5418667">
                  <a:extLst>
                    <a:ext uri="{9D8B030D-6E8A-4147-A177-3AD203B41FA5}">
                      <a16:colId xmlns:a16="http://schemas.microsoft.com/office/drawing/2014/main" val="2047924935"/>
                    </a:ext>
                  </a:extLst>
                </a:gridCol>
                <a:gridCol w="5418667">
                  <a:extLst>
                    <a:ext uri="{9D8B030D-6E8A-4147-A177-3AD203B41FA5}">
                      <a16:colId xmlns:a16="http://schemas.microsoft.com/office/drawing/2014/main" val="1677937924"/>
                    </a:ext>
                  </a:extLst>
                </a:gridCol>
                <a:gridCol w="5418667">
                  <a:extLst>
                    <a:ext uri="{9D8B030D-6E8A-4147-A177-3AD203B41FA5}">
                      <a16:colId xmlns:a16="http://schemas.microsoft.com/office/drawing/2014/main" val="891300175"/>
                    </a:ext>
                  </a:extLst>
                </a:gridCol>
              </a:tblGrid>
              <a:tr h="370840">
                <a:tc>
                  <a:txBody>
                    <a:bodyPr/>
                    <a:lstStyle/>
                    <a:p>
                      <a:pPr algn="ctr"/>
                      <a:r>
                        <a:rPr lang="en-IN" dirty="0">
                          <a:latin typeface="Times New Roman" panose="02020603050405020304" pitchFamily="18" charset="0"/>
                          <a:cs typeface="Times New Roman" panose="02020603050405020304" pitchFamily="18" charset="0"/>
                        </a:rPr>
                        <a:t>Training set</a:t>
                      </a:r>
                    </a:p>
                  </a:txBody>
                  <a:tcPr/>
                </a:tc>
                <a:tc>
                  <a:txBody>
                    <a:bodyPr/>
                    <a:lstStyle/>
                    <a:p>
                      <a:pPr algn="ctr"/>
                      <a:r>
                        <a:rPr lang="en-IN" dirty="0">
                          <a:latin typeface="Times New Roman" panose="02020603050405020304" pitchFamily="18" charset="0"/>
                          <a:cs typeface="Times New Roman" panose="02020603050405020304" pitchFamily="18" charset="0"/>
                        </a:rPr>
                        <a:t>Validation set</a:t>
                      </a:r>
                    </a:p>
                  </a:txBody>
                  <a:tcPr/>
                </a:tc>
                <a:tc>
                  <a:txBody>
                    <a:bodyPr/>
                    <a:lstStyle/>
                    <a:p>
                      <a:pPr algn="ctr"/>
                      <a:r>
                        <a:rPr lang="en-IN" dirty="0">
                          <a:latin typeface="Times New Roman" panose="02020603050405020304" pitchFamily="18" charset="0"/>
                          <a:cs typeface="Times New Roman" panose="02020603050405020304" pitchFamily="18" charset="0"/>
                        </a:rPr>
                        <a:t>Testing set</a:t>
                      </a:r>
                    </a:p>
                  </a:txBody>
                  <a:tcPr/>
                </a:tc>
                <a:extLst>
                  <a:ext uri="{0D108BD9-81ED-4DB2-BD59-A6C34878D82A}">
                    <a16:rowId xmlns:a16="http://schemas.microsoft.com/office/drawing/2014/main" val="3521238258"/>
                  </a:ext>
                </a:extLst>
              </a:tr>
              <a:tr h="370840">
                <a:tc>
                  <a:txBody>
                    <a:bodyPr/>
                    <a:lstStyle/>
                    <a:p>
                      <a:pPr algn="ctr"/>
                      <a:r>
                        <a:rPr lang="en-IN" dirty="0">
                          <a:latin typeface="Times New Roman" panose="02020603050405020304" pitchFamily="18" charset="0"/>
                          <a:cs typeface="Times New Roman" panose="02020603050405020304" pitchFamily="18" charset="0"/>
                        </a:rPr>
                        <a:t>56</a:t>
                      </a:r>
                    </a:p>
                  </a:txBody>
                  <a:tcPr/>
                </a:tc>
                <a:tc>
                  <a:txBody>
                    <a:bodyPr/>
                    <a:lstStyle/>
                    <a:p>
                      <a:pPr algn="ctr"/>
                      <a:r>
                        <a:rPr lang="en-IN" dirty="0">
                          <a:latin typeface="Times New Roman" panose="02020603050405020304" pitchFamily="18" charset="0"/>
                          <a:cs typeface="Times New Roman" panose="02020603050405020304" pitchFamily="18" charset="0"/>
                        </a:rPr>
                        <a:t>14</a:t>
                      </a:r>
                    </a:p>
                  </a:txBody>
                  <a:tcPr/>
                </a:tc>
                <a:tc>
                  <a:txBody>
                    <a:bodyPr/>
                    <a:lstStyle/>
                    <a:p>
                      <a:pPr algn="ctr"/>
                      <a:r>
                        <a:rPr lang="en-IN" dirty="0">
                          <a:latin typeface="Times New Roman" panose="02020603050405020304" pitchFamily="18" charset="0"/>
                          <a:cs typeface="Times New Roman" panose="02020603050405020304" pitchFamily="18" charset="0"/>
                        </a:rPr>
                        <a:t>31</a:t>
                      </a:r>
                    </a:p>
                  </a:txBody>
                  <a:tcPr/>
                </a:tc>
                <a:extLst>
                  <a:ext uri="{0D108BD9-81ED-4DB2-BD59-A6C34878D82A}">
                    <a16:rowId xmlns:a16="http://schemas.microsoft.com/office/drawing/2014/main" val="618798666"/>
                  </a:ext>
                </a:extLst>
              </a:tr>
            </a:tbl>
          </a:graphicData>
        </a:graphic>
      </p:graphicFrame>
      <p:sp>
        <p:nvSpPr>
          <p:cNvPr id="4" name="TextBox 3">
            <a:extLst>
              <a:ext uri="{FF2B5EF4-FFF2-40B4-BE49-F238E27FC236}">
                <a16:creationId xmlns:a16="http://schemas.microsoft.com/office/drawing/2014/main" id="{52CB90D1-0283-1023-6409-AFAB4F485826}"/>
              </a:ext>
            </a:extLst>
          </p:cNvPr>
          <p:cNvSpPr txBox="1"/>
          <p:nvPr/>
        </p:nvSpPr>
        <p:spPr>
          <a:xfrm>
            <a:off x="7423440" y="5592712"/>
            <a:ext cx="12456943"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Table 2 : Number of images in each resolution</a:t>
            </a:r>
          </a:p>
        </p:txBody>
      </p:sp>
      <p:sp>
        <p:nvSpPr>
          <p:cNvPr id="5" name="TextBox 4">
            <a:extLst>
              <a:ext uri="{FF2B5EF4-FFF2-40B4-BE49-F238E27FC236}">
                <a16:creationId xmlns:a16="http://schemas.microsoft.com/office/drawing/2014/main" id="{682AC4A5-565F-0FDE-87AB-03F35D87EB55}"/>
              </a:ext>
            </a:extLst>
          </p:cNvPr>
          <p:cNvSpPr txBox="1"/>
          <p:nvPr/>
        </p:nvSpPr>
        <p:spPr>
          <a:xfrm>
            <a:off x="7697406" y="8728947"/>
            <a:ext cx="12456943" cy="584775"/>
          </a:xfrm>
          <a:prstGeom prst="rect">
            <a:avLst/>
          </a:prstGeom>
          <a:noFill/>
        </p:spPr>
        <p:txBody>
          <a:bodyPr wrap="square" rtlCol="0">
            <a:spAutoFit/>
          </a:bodyPr>
          <a:lstStyle/>
          <a:p>
            <a:r>
              <a:rPr lang="en-IN" sz="3200" dirty="0">
                <a:latin typeface="Times New Roman" panose="02020603050405020304" pitchFamily="18" charset="0"/>
                <a:cs typeface="Times New Roman" panose="02020603050405020304" pitchFamily="18" charset="0"/>
              </a:rPr>
              <a:t>Table 3 : Number of images in each set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descr="Image">
            <a:extLst>
              <a:ext uri="{FF2B5EF4-FFF2-40B4-BE49-F238E27FC236}">
                <a16:creationId xmlns:a16="http://schemas.microsoft.com/office/drawing/2014/main" id="{3D1A7E0E-C214-6544-4C44-A7FA829210BD}"/>
              </a:ext>
            </a:extLst>
          </p:cNvPr>
          <p:cNvPicPr>
            <a:picLocks noChangeAspect="1"/>
          </p:cNvPicPr>
          <p:nvPr/>
        </p:nvPicPr>
        <p:blipFill>
          <a:blip r:embed="rId2"/>
          <a:stretch>
            <a:fillRect/>
          </a:stretch>
        </p:blipFill>
        <p:spPr>
          <a:xfrm>
            <a:off x="6427909" y="2426648"/>
            <a:ext cx="11528181" cy="8516194"/>
          </a:xfrm>
          <a:prstGeom prst="rect">
            <a:avLst/>
          </a:prstGeom>
          <a:ln w="12700">
            <a:miter lim="400000"/>
          </a:ln>
        </p:spPr>
      </p:pic>
      <p:sp>
        <p:nvSpPr>
          <p:cNvPr id="4" name="TextBox 3">
            <a:extLst>
              <a:ext uri="{FF2B5EF4-FFF2-40B4-BE49-F238E27FC236}">
                <a16:creationId xmlns:a16="http://schemas.microsoft.com/office/drawing/2014/main" id="{1116CA3B-A6C2-1BBD-9BC3-C231EFDECF2F}"/>
              </a:ext>
            </a:extLst>
          </p:cNvPr>
          <p:cNvSpPr txBox="1"/>
          <p:nvPr/>
        </p:nvSpPr>
        <p:spPr>
          <a:xfrm>
            <a:off x="4030539" y="11676156"/>
            <a:ext cx="19804674" cy="584775"/>
          </a:xfrm>
          <a:prstGeom prst="rect">
            <a:avLst/>
          </a:prstGeom>
          <a:noFill/>
        </p:spPr>
        <p:txBody>
          <a:bodyPr wrap="square">
            <a:spAutoFit/>
          </a:bodyPr>
          <a:lstStyle/>
          <a:p>
            <a:r>
              <a:rPr lang="en-US" sz="3200" dirty="0">
                <a:latin typeface="Times New Roman" panose="02020603050405020304" pitchFamily="18" charset="0"/>
                <a:cs typeface="Times New Roman" panose="02020603050405020304" pitchFamily="18" charset="0"/>
              </a:rPr>
              <a:t>Figure 1. A sample image from </a:t>
            </a:r>
            <a:r>
              <a:rPr lang="en-US" sz="3200" dirty="0" err="1">
                <a:latin typeface="Times New Roman" panose="02020603050405020304" pitchFamily="18" charset="0"/>
                <a:cs typeface="Times New Roman" panose="02020603050405020304" pitchFamily="18" charset="0"/>
              </a:rPr>
              <a:t>NITRDrone_dataset</a:t>
            </a:r>
            <a:r>
              <a:rPr lang="en-US" sz="3200" dirty="0">
                <a:latin typeface="Times New Roman" panose="02020603050405020304" pitchFamily="18" charset="0"/>
                <a:cs typeface="Times New Roman" panose="02020603050405020304" pitchFamily="18" charset="0"/>
              </a:rPr>
              <a:t> containing UAV captured aerial outdoor images</a:t>
            </a:r>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777453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32_DynamicDark">
  <a:themeElements>
    <a:clrScheme name="32_DynamicDar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Helvetica Neue"/>
        <a:ea typeface="Helvetica Neue"/>
        <a:cs typeface="Helvetica Neue"/>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Override1.xml><?xml version="1.0" encoding="utf-8"?>
<a:themeOverride xmlns:a="http://schemas.openxmlformats.org/drawingml/2006/main">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themeOverride>
</file>

<file path=docProps/app.xml><?xml version="1.0" encoding="utf-8"?>
<Properties xmlns="http://schemas.openxmlformats.org/officeDocument/2006/extended-properties" xmlns:vt="http://schemas.openxmlformats.org/officeDocument/2006/docPropsVTypes">
  <Template/>
  <TotalTime>1679</TotalTime>
  <Words>1081</Words>
  <Application>Microsoft Office PowerPoint</Application>
  <PresentationFormat>Custom</PresentationFormat>
  <Paragraphs>183</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Century Gothic</vt:lpstr>
      <vt:lpstr>Helvetica Neue</vt:lpstr>
      <vt:lpstr>Times New Roman</vt:lpstr>
      <vt:lpstr>Wingdings</vt:lpstr>
      <vt:lpstr>Wingdings 3</vt:lpstr>
      <vt:lpstr>Ion Boardroom</vt:lpstr>
      <vt:lpstr>PowerPoint Presentation</vt:lpstr>
      <vt:lpstr>Contents</vt:lpstr>
      <vt:lpstr>Introduction</vt:lpstr>
      <vt:lpstr>Introduction (contd.)</vt:lpstr>
      <vt:lpstr>Literature survey</vt:lpstr>
      <vt:lpstr>Literature survey (contd.)</vt:lpstr>
      <vt:lpstr>PowerPoint Presentation</vt:lpstr>
      <vt:lpstr>Dataset description</vt:lpstr>
      <vt:lpstr>PowerPoint Presentation</vt:lpstr>
      <vt:lpstr>PowerPoint Presentation</vt:lpstr>
      <vt:lpstr>PowerPoint Presentation</vt:lpstr>
      <vt:lpstr>Result</vt:lpstr>
      <vt:lpstr>Result (contd.)</vt:lpstr>
      <vt:lpstr>Result (contd.)</vt:lpstr>
      <vt:lpstr>Conclusion and future scope</vt:lpstr>
      <vt:lpstr>Conclusion and future scope (contd.)</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Segmentation </dc:title>
  <cp:lastModifiedBy>Alokkumar Bharti</cp:lastModifiedBy>
  <cp:revision>50</cp:revision>
  <dcterms:modified xsi:type="dcterms:W3CDTF">2023-05-04T07:19:01Z</dcterms:modified>
</cp:coreProperties>
</file>